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7.xml" ContentType="application/vnd.openxmlformats-officedocument.presentationml.notesSlide+xml"/>
  <Default Extension="xlsx" ContentType="application/vnd.openxmlformats-officedocument.spreadsheetml.sheet"/>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Default Extension="tiff" ContentType="image/tiff"/>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89"/>
  </p:notesMasterIdLst>
  <p:sldIdLst>
    <p:sldId id="260" r:id="rId3"/>
    <p:sldId id="280" r:id="rId4"/>
    <p:sldId id="365" r:id="rId5"/>
    <p:sldId id="368" r:id="rId6"/>
    <p:sldId id="369" r:id="rId7"/>
    <p:sldId id="349" r:id="rId8"/>
    <p:sldId id="364" r:id="rId9"/>
    <p:sldId id="291" r:id="rId10"/>
    <p:sldId id="357" r:id="rId11"/>
    <p:sldId id="360" r:id="rId12"/>
    <p:sldId id="292" r:id="rId13"/>
    <p:sldId id="328" r:id="rId14"/>
    <p:sldId id="293" r:id="rId15"/>
    <p:sldId id="320" r:id="rId16"/>
    <p:sldId id="294" r:id="rId17"/>
    <p:sldId id="329" r:id="rId18"/>
    <p:sldId id="295" r:id="rId19"/>
    <p:sldId id="330" r:id="rId20"/>
    <p:sldId id="297" r:id="rId21"/>
    <p:sldId id="387" r:id="rId22"/>
    <p:sldId id="388" r:id="rId23"/>
    <p:sldId id="389" r:id="rId24"/>
    <p:sldId id="390" r:id="rId25"/>
    <p:sldId id="392" r:id="rId26"/>
    <p:sldId id="281" r:id="rId27"/>
    <p:sldId id="282" r:id="rId28"/>
    <p:sldId id="283" r:id="rId29"/>
    <p:sldId id="298" r:id="rId30"/>
    <p:sldId id="386" r:id="rId31"/>
    <p:sldId id="332" r:id="rId32"/>
    <p:sldId id="350" r:id="rId33"/>
    <p:sldId id="351" r:id="rId34"/>
    <p:sldId id="299" r:id="rId35"/>
    <p:sldId id="300" r:id="rId36"/>
    <p:sldId id="337" r:id="rId37"/>
    <p:sldId id="339" r:id="rId38"/>
    <p:sldId id="341" r:id="rId39"/>
    <p:sldId id="301" r:id="rId40"/>
    <p:sldId id="342" r:id="rId41"/>
    <p:sldId id="356" r:id="rId42"/>
    <p:sldId id="352" r:id="rId43"/>
    <p:sldId id="353" r:id="rId44"/>
    <p:sldId id="354" r:id="rId45"/>
    <p:sldId id="355" r:id="rId46"/>
    <p:sldId id="302" r:id="rId47"/>
    <p:sldId id="343" r:id="rId48"/>
    <p:sldId id="347" r:id="rId49"/>
    <p:sldId id="348"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36" r:id="rId68"/>
    <p:sldId id="284" r:id="rId69"/>
    <p:sldId id="393" r:id="rId70"/>
    <p:sldId id="396" r:id="rId71"/>
    <p:sldId id="395" r:id="rId72"/>
    <p:sldId id="285" r:id="rId73"/>
    <p:sldId id="394" r:id="rId74"/>
    <p:sldId id="287" r:id="rId75"/>
    <p:sldId id="344" r:id="rId76"/>
    <p:sldId id="288" r:id="rId77"/>
    <p:sldId id="325" r:id="rId78"/>
    <p:sldId id="326" r:id="rId79"/>
    <p:sldId id="371" r:id="rId80"/>
    <p:sldId id="372" r:id="rId81"/>
    <p:sldId id="375" r:id="rId82"/>
    <p:sldId id="378" r:id="rId83"/>
    <p:sldId id="381" r:id="rId84"/>
    <p:sldId id="376" r:id="rId85"/>
    <p:sldId id="374" r:id="rId86"/>
    <p:sldId id="377" r:id="rId87"/>
    <p:sldId id="380" r:id="rId8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FF44A"/>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546" y="-108"/>
      </p:cViewPr>
      <p:guideLst>
        <p:guide orient="horz" pos="2160"/>
        <p:guide pos="2880"/>
      </p:guideLst>
    </p:cSldViewPr>
  </p:slideViewPr>
  <p:notesTextViewPr>
    <p:cViewPr>
      <p:scale>
        <a:sx n="1" d="1"/>
        <a:sy n="1" d="1"/>
      </p:scale>
      <p:origin x="0" y="0"/>
    </p:cViewPr>
  </p:notesTextViewPr>
  <p:sorterViewPr>
    <p:cViewPr>
      <p:scale>
        <a:sx n="100" d="100"/>
        <a:sy n="100" d="100"/>
      </p:scale>
      <p:origin x="0" y="5904"/>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4" Type="http://schemas.openxmlformats.org/officeDocument/2006/relationships/slide" Target="slides/slide2.xml"/><Relationship Id="rId9"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2007_Workbook1.xlsx"/></Relationships>
</file>

<file path=ppt/charts/chart1.xml><?xml version="1.0" encoding="utf-8"?>
<c:chartSpace xmlns:c="http://schemas.openxmlformats.org/drawingml/2006/chart" xmlns:a="http://schemas.openxmlformats.org/drawingml/2006/main" xmlns:r="http://schemas.openxmlformats.org/officeDocument/2006/relationships">
  <c:lang val="en-US"/>
  <c:chart>
    <c:title>
      <c:tx>
        <c:rich>
          <a:bodyPr rot="0" spcFirstLastPara="1" vertOverflow="ellipsis" vert="horz" wrap="square" anchor="ctr" anchorCtr="1"/>
          <a:lstStyle/>
          <a:p>
            <a:pPr>
              <a:defRPr sz="1000" b="1" i="0" u="none" strike="noStrike" kern="1200" baseline="0">
                <a:solidFill>
                  <a:srgbClr val="000000"/>
                </a:solidFill>
                <a:latin typeface="Microsoft Sans Serif"/>
                <a:ea typeface="Microsoft Sans Serif"/>
                <a:cs typeface="Microsoft Sans Serif"/>
              </a:defRPr>
            </a:pPr>
            <a:r>
              <a:rPr lang="en-US"/>
              <a:t>Q7:</a:t>
            </a:r>
            <a:r>
              <a:rPr lang="en-US" baseline="0"/>
              <a:t> Which Purposes Supported</a:t>
            </a:r>
            <a:endParaRPr lang="en-US"/>
          </a:p>
        </c:rich>
      </c:tx>
      <c:layout>
        <c:manualLayout>
          <c:xMode val="edge"/>
          <c:yMode val="edge"/>
          <c:x val="0.12006578947368425"/>
          <c:y val="3.208556149732622E-2"/>
        </c:manualLayout>
      </c:layout>
      <c:spPr>
        <a:noFill/>
        <a:ln w="25400">
          <a:noFill/>
        </a:ln>
        <a:effectLst/>
      </c:spPr>
    </c:title>
    <c:plotArea>
      <c:layout>
        <c:manualLayout>
          <c:layoutTarget val="inner"/>
          <c:xMode val="edge"/>
          <c:yMode val="edge"/>
          <c:x val="0.10337270341207351"/>
          <c:y val="0.18638204798868227"/>
          <c:w val="0.77826296497420544"/>
          <c:h val="0.44522142179036139"/>
        </c:manualLayout>
      </c:layout>
      <c:barChart>
        <c:barDir val="col"/>
        <c:grouping val="stacked"/>
        <c:ser>
          <c:idx val="0"/>
          <c:order val="0"/>
          <c:tx>
            <c:v>No Opinion</c:v>
          </c:tx>
          <c:spPr>
            <a:solidFill>
              <a:schemeClr val="accent6"/>
            </a:solidFill>
            <a:ln>
              <a:noFill/>
            </a:ln>
            <a:effectLst/>
          </c:spPr>
          <c:cat>
            <c:strRef>
              <c:f>'Question 7'!$A$4:$A$9</c:f>
              <c:strCache>
                <c:ptCount val="6"/>
                <c:pt idx="0">
                  <c:v>Purchase of the property to retain control over how it is developed</c:v>
                </c:pt>
                <c:pt idx="1">
                  <c:v>Preservation of open space</c:v>
                </c:pt>
                <c:pt idx="2">
                  <c:v>Preservation of historic structures</c:v>
                </c:pt>
                <c:pt idx="3">
                  <c:v>Reaching the Town’s 10% affordable units goal housing</c:v>
                </c:pt>
                <c:pt idx="4">
                  <c:v>Improve availability of commercial land to promote diversification of the tax base</c:v>
                </c:pt>
                <c:pt idx="5">
                  <c:v>Other options/uses:</c:v>
                </c:pt>
              </c:strCache>
            </c:strRef>
          </c:cat>
          <c:val>
            <c:numRef>
              <c:f>'Question 7'!$K$4:$K$9</c:f>
              <c:numCache>
                <c:formatCode>0%</c:formatCode>
                <c:ptCount val="6"/>
                <c:pt idx="0">
                  <c:v>3.9682539682539689E-3</c:v>
                </c:pt>
                <c:pt idx="1">
                  <c:v>1.6194331983805672E-2</c:v>
                </c:pt>
                <c:pt idx="2">
                  <c:v>4.8979591836734705E-2</c:v>
                </c:pt>
                <c:pt idx="3">
                  <c:v>7.7551020408163293E-2</c:v>
                </c:pt>
                <c:pt idx="4">
                  <c:v>5.7377049180327877E-2</c:v>
                </c:pt>
                <c:pt idx="5">
                  <c:v>0.44155844155844165</c:v>
                </c:pt>
              </c:numCache>
            </c:numRef>
          </c:val>
        </c:ser>
        <c:ser>
          <c:idx val="1"/>
          <c:order val="1"/>
          <c:tx>
            <c:v>Support even if higher taxes</c:v>
          </c:tx>
          <c:spPr>
            <a:solidFill>
              <a:schemeClr val="accent5"/>
            </a:solidFill>
            <a:ln>
              <a:noFill/>
            </a:ln>
            <a:effectLst/>
          </c:spPr>
          <c:cat>
            <c:strRef>
              <c:f>'Question 7'!$A$4:$A$9</c:f>
              <c:strCache>
                <c:ptCount val="6"/>
                <c:pt idx="0">
                  <c:v>Purchase of the property to retain control over how it is developed</c:v>
                </c:pt>
                <c:pt idx="1">
                  <c:v>Preservation of open space</c:v>
                </c:pt>
                <c:pt idx="2">
                  <c:v>Preservation of historic structures</c:v>
                </c:pt>
                <c:pt idx="3">
                  <c:v>Reaching the Town’s 10% affordable units goal housing</c:v>
                </c:pt>
                <c:pt idx="4">
                  <c:v>Improve availability of commercial land to promote diversification of the tax base</c:v>
                </c:pt>
                <c:pt idx="5">
                  <c:v>Other options/uses:</c:v>
                </c:pt>
              </c:strCache>
            </c:strRef>
          </c:cat>
          <c:val>
            <c:numRef>
              <c:f>'Question 7'!$J$4:$J$9</c:f>
              <c:numCache>
                <c:formatCode>0%</c:formatCode>
                <c:ptCount val="6"/>
                <c:pt idx="0">
                  <c:v>0.70634920634920662</c:v>
                </c:pt>
                <c:pt idx="1">
                  <c:v>0.65182186234817863</c:v>
                </c:pt>
                <c:pt idx="2">
                  <c:v>0.31836734693877555</c:v>
                </c:pt>
                <c:pt idx="3">
                  <c:v>0.12653061224489792</c:v>
                </c:pt>
                <c:pt idx="4">
                  <c:v>0.13934426229508196</c:v>
                </c:pt>
                <c:pt idx="5">
                  <c:v>0.29870129870129869</c:v>
                </c:pt>
              </c:numCache>
            </c:numRef>
          </c:val>
        </c:ser>
        <c:ser>
          <c:idx val="2"/>
          <c:order val="2"/>
          <c:tx>
            <c:v>Support, but not for higher taxes</c:v>
          </c:tx>
          <c:spPr>
            <a:solidFill>
              <a:schemeClr val="accent4"/>
            </a:solidFill>
            <a:ln>
              <a:noFill/>
            </a:ln>
            <a:effectLst/>
          </c:spPr>
          <c:cat>
            <c:strRef>
              <c:f>'Question 7'!$A$4:$A$9</c:f>
              <c:strCache>
                <c:ptCount val="6"/>
                <c:pt idx="0">
                  <c:v>Purchase of the property to retain control over how it is developed</c:v>
                </c:pt>
                <c:pt idx="1">
                  <c:v>Preservation of open space</c:v>
                </c:pt>
                <c:pt idx="2">
                  <c:v>Preservation of historic structures</c:v>
                </c:pt>
                <c:pt idx="3">
                  <c:v>Reaching the Town’s 10% affordable units goal housing</c:v>
                </c:pt>
                <c:pt idx="4">
                  <c:v>Improve availability of commercial land to promote diversification of the tax base</c:v>
                </c:pt>
                <c:pt idx="5">
                  <c:v>Other options/uses:</c:v>
                </c:pt>
              </c:strCache>
            </c:strRef>
          </c:cat>
          <c:val>
            <c:numRef>
              <c:f>'Question 7'!$I$4:$I$9</c:f>
              <c:numCache>
                <c:formatCode>0%</c:formatCode>
                <c:ptCount val="6"/>
                <c:pt idx="0">
                  <c:v>0.25</c:v>
                </c:pt>
                <c:pt idx="1">
                  <c:v>0.2672064777327936</c:v>
                </c:pt>
                <c:pt idx="2">
                  <c:v>0.4</c:v>
                </c:pt>
                <c:pt idx="3">
                  <c:v>0.35510204081632646</c:v>
                </c:pt>
                <c:pt idx="4">
                  <c:v>0.42213114754098363</c:v>
                </c:pt>
                <c:pt idx="5">
                  <c:v>0.1428571428571429</c:v>
                </c:pt>
              </c:numCache>
            </c:numRef>
          </c:val>
        </c:ser>
        <c:ser>
          <c:idx val="3"/>
          <c:order val="3"/>
          <c:tx>
            <c:v>Oppose, not needed</c:v>
          </c:tx>
          <c:spPr>
            <a:solidFill>
              <a:schemeClr val="accent6">
                <a:lumMod val="60000"/>
              </a:schemeClr>
            </a:solidFill>
            <a:ln>
              <a:noFill/>
            </a:ln>
            <a:effectLst/>
          </c:spPr>
          <c:cat>
            <c:strRef>
              <c:f>'Question 7'!$A$4:$A$9</c:f>
              <c:strCache>
                <c:ptCount val="6"/>
                <c:pt idx="0">
                  <c:v>Purchase of the property to retain control over how it is developed</c:v>
                </c:pt>
                <c:pt idx="1">
                  <c:v>Preservation of open space</c:v>
                </c:pt>
                <c:pt idx="2">
                  <c:v>Preservation of historic structures</c:v>
                </c:pt>
                <c:pt idx="3">
                  <c:v>Reaching the Town’s 10% affordable units goal housing</c:v>
                </c:pt>
                <c:pt idx="4">
                  <c:v>Improve availability of commercial land to promote diversification of the tax base</c:v>
                </c:pt>
                <c:pt idx="5">
                  <c:v>Other options/uses:</c:v>
                </c:pt>
              </c:strCache>
            </c:strRef>
          </c:cat>
          <c:val>
            <c:numRef>
              <c:f>'Question 7'!$H$4:$H$9</c:f>
              <c:numCache>
                <c:formatCode>0%</c:formatCode>
                <c:ptCount val="6"/>
                <c:pt idx="0">
                  <c:v>3.9682539682539687E-2</c:v>
                </c:pt>
                <c:pt idx="1">
                  <c:v>6.47773279352227E-2</c:v>
                </c:pt>
                <c:pt idx="2">
                  <c:v>0.23265306122448975</c:v>
                </c:pt>
                <c:pt idx="3">
                  <c:v>0.44081632653061237</c:v>
                </c:pt>
                <c:pt idx="4">
                  <c:v>0.38114754098360659</c:v>
                </c:pt>
                <c:pt idx="5">
                  <c:v>0.11688311688311691</c:v>
                </c:pt>
              </c:numCache>
            </c:numRef>
          </c:val>
        </c:ser>
        <c:dLbls/>
        <c:overlap val="100"/>
        <c:axId val="80009856"/>
        <c:axId val="80015744"/>
      </c:barChart>
      <c:catAx>
        <c:axId val="80009856"/>
        <c:scaling>
          <c:orientation val="minMax"/>
        </c:scaling>
        <c:axPos val="b"/>
        <c:numFmt formatCode="General" sourceLinked="1"/>
        <c:tickLblPos val="nextTo"/>
        <c:spPr>
          <a:noFill/>
          <a:ln w="3175" cap="flat" cmpd="sng" algn="ctr">
            <a:solidFill>
              <a:srgbClr val="000000"/>
            </a:solidFill>
            <a:prstDash val="solid"/>
            <a:round/>
          </a:ln>
          <a:effectLst/>
        </c:spPr>
        <c:txPr>
          <a:bodyPr rot="-5400000" spcFirstLastPara="1" vertOverflow="ellipsis" wrap="square" anchor="ctr" anchorCtr="1"/>
          <a:lstStyle/>
          <a:p>
            <a:pPr>
              <a:defRPr sz="1000" b="0" i="0" u="none" strike="noStrike" kern="1200" baseline="0">
                <a:solidFill>
                  <a:srgbClr val="000000"/>
                </a:solidFill>
                <a:latin typeface="Microsoft Sans Serif"/>
                <a:ea typeface="Microsoft Sans Serif"/>
                <a:cs typeface="Microsoft Sans Serif"/>
              </a:defRPr>
            </a:pPr>
            <a:endParaRPr lang="en-US"/>
          </a:p>
        </c:txPr>
        <c:crossAx val="80015744"/>
        <c:crosses val="autoZero"/>
        <c:auto val="1"/>
        <c:lblAlgn val="ctr"/>
        <c:lblOffset val="100"/>
        <c:tickLblSkip val="1"/>
        <c:tickMarkSkip val="1"/>
      </c:catAx>
      <c:valAx>
        <c:axId val="80015744"/>
        <c:scaling>
          <c:orientation val="minMax"/>
          <c:max val="1"/>
        </c:scaling>
        <c:axPos val="l"/>
        <c:majorGridlines>
          <c:spPr>
            <a:ln w="3175" cap="flat" cmpd="sng" algn="ctr">
              <a:solidFill>
                <a:srgbClr val="000000"/>
              </a:solidFill>
              <a:prstDash val="solid"/>
              <a:round/>
            </a:ln>
            <a:effectLst/>
          </c:spPr>
        </c:majorGridlines>
        <c:numFmt formatCode="0%" sourceLinked="1"/>
        <c:tickLblPos val="nextTo"/>
        <c:spPr>
          <a:noFill/>
          <a:ln w="3175" cap="flat" cmpd="sng" algn="ctr">
            <a:solidFill>
              <a:srgbClr val="000000"/>
            </a:solidFill>
            <a:prstDash val="solid"/>
            <a:round/>
          </a:ln>
          <a:effectLst/>
        </c:spPr>
        <c:txPr>
          <a:bodyPr rot="0" spcFirstLastPara="1" vertOverflow="ellipsis" wrap="square" anchor="ctr" anchorCtr="1"/>
          <a:lstStyle/>
          <a:p>
            <a:pPr>
              <a:defRPr sz="1000" b="0" i="0" u="none" strike="noStrike" kern="1200" baseline="0">
                <a:solidFill>
                  <a:srgbClr val="000000"/>
                </a:solidFill>
                <a:latin typeface="Microsoft Sans Serif"/>
                <a:ea typeface="Microsoft Sans Serif"/>
                <a:cs typeface="Microsoft Sans Serif"/>
              </a:defRPr>
            </a:pPr>
            <a:endParaRPr lang="en-US"/>
          </a:p>
        </c:txPr>
        <c:crossAx val="80009856"/>
        <c:crossesAt val="1"/>
        <c:crossBetween val="between"/>
      </c:valAx>
      <c:spPr>
        <a:solidFill>
          <a:srgbClr val="EEEEEE"/>
        </a:solidFill>
        <a:ln w="25400">
          <a:noFill/>
        </a:ln>
        <a:effectLst/>
      </c:spPr>
    </c:plotArea>
    <c:legend>
      <c:legendPos val="b"/>
      <c:layout>
        <c:manualLayout>
          <c:xMode val="edge"/>
          <c:yMode val="edge"/>
          <c:x val="0.13354975563399404"/>
          <c:y val="0.12220844734833682"/>
          <c:w val="0.70991198298488578"/>
          <c:h val="3.8548053833696305E-2"/>
        </c:manualLayout>
      </c:layout>
      <c:spPr>
        <a:solidFill>
          <a:srgbClr val="FFFFFF"/>
        </a:solidFill>
        <a:ln w="3175">
          <a:solidFill>
            <a:srgbClr val="000000"/>
          </a:solidFill>
          <a:prstDash val="solid"/>
        </a:ln>
        <a:effectLst/>
      </c:spPr>
      <c:txPr>
        <a:bodyPr rot="0" spcFirstLastPara="1" vertOverflow="ellipsis" vert="horz" wrap="square" anchor="ctr" anchorCtr="1"/>
        <a:lstStyle/>
        <a:p>
          <a:pPr>
            <a:defRPr sz="920" b="0" i="0" u="none" strike="noStrike" kern="1200" baseline="0">
              <a:solidFill>
                <a:srgbClr val="000000"/>
              </a:solidFill>
              <a:latin typeface="Microsoft Sans Serif"/>
              <a:ea typeface="Microsoft Sans Serif"/>
              <a:cs typeface="Microsoft Sans Serif"/>
            </a:defRPr>
          </a:pPr>
          <a:endParaRPr lang="en-US"/>
        </a:p>
      </c:txPr>
    </c:legend>
    <c:plotVisOnly val="1"/>
    <c:dispBlanksAs val="gap"/>
  </c:chart>
  <c:spPr>
    <a:solidFill>
      <a:srgbClr val="EEEEEE"/>
    </a:solidFill>
    <a:ln w="3175" cap="flat" cmpd="sng" algn="ctr">
      <a:solidFill>
        <a:srgbClr val="000000"/>
      </a:solidFill>
      <a:prstDash val="solid"/>
      <a:round/>
    </a:ln>
    <a:effectLst/>
  </c:spPr>
  <c:txPr>
    <a:bodyPr/>
    <a:lstStyle/>
    <a:p>
      <a:pPr>
        <a:defRPr sz="1000" b="0" i="0" u="none" strike="noStrike" baseline="0">
          <a:solidFill>
            <a:srgbClr val="000000"/>
          </a:solidFill>
          <a:latin typeface="Microsoft Sans Serif"/>
          <a:ea typeface="Microsoft Sans Serif"/>
          <a:cs typeface="Microsoft Sans Serif"/>
        </a:defRPr>
      </a:pPr>
      <a:endParaRPr lang="en-US"/>
    </a:p>
  </c:txPr>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6C05A0C-1707-4C5F-B098-4B15D1B25848}" type="datetimeFigureOut">
              <a:rPr lang="en-US" smtClean="0"/>
              <a:pPr/>
              <a:t>1/23/2014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32FFC6C-1E31-4AB6-B09C-14B405900A52}" type="slidenum">
              <a:rPr lang="en-US" smtClean="0"/>
              <a:pPr/>
              <a:t>‹#›</a:t>
            </a:fld>
            <a:endParaRPr lang="en-US"/>
          </a:p>
        </p:txBody>
      </p:sp>
    </p:spTree>
    <p:extLst>
      <p:ext uri="{BB962C8B-B14F-4D97-AF65-F5344CB8AC3E}">
        <p14:creationId xmlns:p14="http://schemas.microsoft.com/office/powerpoint/2010/main" xmlns="" val="32779081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530BD89-E7E1-498D-9B84-09CCCF645F30}" type="slidenum">
              <a:rPr lang="en-US" smtClean="0"/>
              <a:pPr/>
              <a:t>14</a:t>
            </a:fld>
            <a:endParaRPr lang="en-US"/>
          </a:p>
        </p:txBody>
      </p:sp>
    </p:spTree>
    <p:extLst>
      <p:ext uri="{BB962C8B-B14F-4D97-AF65-F5344CB8AC3E}">
        <p14:creationId xmlns:p14="http://schemas.microsoft.com/office/powerpoint/2010/main" xmlns="" val="965889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CB5EB7-B21F-4EBD-BCB1-EDFCA90964E7}" type="slidenum">
              <a:rPr lang="en-US" smtClean="0"/>
              <a:pPr/>
              <a:t>20</a:t>
            </a:fld>
            <a:endParaRPr lang="en-US"/>
          </a:p>
        </p:txBody>
      </p:sp>
    </p:spTree>
    <p:extLst>
      <p:ext uri="{BB962C8B-B14F-4D97-AF65-F5344CB8AC3E}">
        <p14:creationId xmlns:p14="http://schemas.microsoft.com/office/powerpoint/2010/main" xmlns="" val="977143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CB5EB7-B21F-4EBD-BCB1-EDFCA90964E7}" type="slidenum">
              <a:rPr lang="en-US" smtClean="0"/>
              <a:pPr/>
              <a:t>21</a:t>
            </a:fld>
            <a:endParaRPr lang="en-US"/>
          </a:p>
        </p:txBody>
      </p:sp>
    </p:spTree>
    <p:extLst>
      <p:ext uri="{BB962C8B-B14F-4D97-AF65-F5344CB8AC3E}">
        <p14:creationId xmlns:p14="http://schemas.microsoft.com/office/powerpoint/2010/main" xmlns="" val="7103537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CB5EB7-B21F-4EBD-BCB1-EDFCA90964E7}" type="slidenum">
              <a:rPr lang="en-US" smtClean="0"/>
              <a:pPr/>
              <a:t>22</a:t>
            </a:fld>
            <a:endParaRPr lang="en-US"/>
          </a:p>
        </p:txBody>
      </p:sp>
    </p:spTree>
    <p:extLst>
      <p:ext uri="{BB962C8B-B14F-4D97-AF65-F5344CB8AC3E}">
        <p14:creationId xmlns:p14="http://schemas.microsoft.com/office/powerpoint/2010/main" xmlns="" val="41492891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CB5EB7-B21F-4EBD-BCB1-EDFCA90964E7}" type="slidenum">
              <a:rPr lang="en-US" smtClean="0"/>
              <a:pPr/>
              <a:t>23</a:t>
            </a:fld>
            <a:endParaRPr lang="en-US"/>
          </a:p>
        </p:txBody>
      </p:sp>
    </p:spTree>
    <p:extLst>
      <p:ext uri="{BB962C8B-B14F-4D97-AF65-F5344CB8AC3E}">
        <p14:creationId xmlns:p14="http://schemas.microsoft.com/office/powerpoint/2010/main" xmlns="" val="1203742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CB5EB7-B21F-4EBD-BCB1-EDFCA90964E7}" type="slidenum">
              <a:rPr lang="en-US" smtClean="0"/>
              <a:pPr/>
              <a:t>24</a:t>
            </a:fld>
            <a:endParaRPr lang="en-US"/>
          </a:p>
        </p:txBody>
      </p:sp>
    </p:spTree>
    <p:extLst>
      <p:ext uri="{BB962C8B-B14F-4D97-AF65-F5344CB8AC3E}">
        <p14:creationId xmlns:p14="http://schemas.microsoft.com/office/powerpoint/2010/main" xmlns="" val="39927382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CB5EB7-B21F-4EBD-BCB1-EDFCA90964E7}" type="slidenum">
              <a:rPr lang="en-US" smtClean="0"/>
              <a:pPr/>
              <a:t>29</a:t>
            </a:fld>
            <a:endParaRPr lang="en-US"/>
          </a:p>
        </p:txBody>
      </p:sp>
    </p:spTree>
    <p:extLst>
      <p:ext uri="{BB962C8B-B14F-4D97-AF65-F5344CB8AC3E}">
        <p14:creationId xmlns:p14="http://schemas.microsoft.com/office/powerpoint/2010/main" xmlns="" val="39927382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C576650-E12A-408E-95C0-48697F6EA3BC}" type="slidenum">
              <a:rPr lang="en-US" smtClean="0">
                <a:solidFill>
                  <a:prstClr val="black"/>
                </a:solidFill>
              </a:rPr>
              <a:pPr/>
              <a:t>50</a:t>
            </a:fld>
            <a:endParaRPr lang="en-US" dirty="0">
              <a:solidFill>
                <a:prstClr val="black"/>
              </a:solidFill>
            </a:endParaRPr>
          </a:p>
        </p:txBody>
      </p:sp>
    </p:spTree>
    <p:extLst>
      <p:ext uri="{BB962C8B-B14F-4D97-AF65-F5344CB8AC3E}">
        <p14:creationId xmlns:p14="http://schemas.microsoft.com/office/powerpoint/2010/main" xmlns="" val="20425752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5F296B1-E71A-4231-985C-F8B2FD1719D6}" type="datetimeFigureOut">
              <a:rPr lang="en-US" smtClean="0"/>
              <a:pPr/>
              <a:t>1/23/2014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48E22F-893E-4184-BD97-6DC0A6FD5A47}" type="slidenum">
              <a:rPr lang="en-US" smtClean="0"/>
              <a:pPr/>
              <a:t>‹#›</a:t>
            </a:fld>
            <a:endParaRPr lang="en-US"/>
          </a:p>
        </p:txBody>
      </p:sp>
    </p:spTree>
    <p:extLst>
      <p:ext uri="{BB962C8B-B14F-4D97-AF65-F5344CB8AC3E}">
        <p14:creationId xmlns:p14="http://schemas.microsoft.com/office/powerpoint/2010/main" xmlns="" val="2215886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F296B1-E71A-4231-985C-F8B2FD1719D6}" type="datetimeFigureOut">
              <a:rPr lang="en-US" smtClean="0"/>
              <a:pPr/>
              <a:t>1/23/2014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48E22F-893E-4184-BD97-6DC0A6FD5A47}" type="slidenum">
              <a:rPr lang="en-US" smtClean="0"/>
              <a:pPr/>
              <a:t>‹#›</a:t>
            </a:fld>
            <a:endParaRPr lang="en-US"/>
          </a:p>
        </p:txBody>
      </p:sp>
    </p:spTree>
    <p:extLst>
      <p:ext uri="{BB962C8B-B14F-4D97-AF65-F5344CB8AC3E}">
        <p14:creationId xmlns:p14="http://schemas.microsoft.com/office/powerpoint/2010/main" xmlns="" val="31308457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F296B1-E71A-4231-985C-F8B2FD1719D6}" type="datetimeFigureOut">
              <a:rPr lang="en-US" smtClean="0"/>
              <a:pPr/>
              <a:t>1/23/2014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48E22F-893E-4184-BD97-6DC0A6FD5A47}" type="slidenum">
              <a:rPr lang="en-US" smtClean="0"/>
              <a:pPr/>
              <a:t>‹#›</a:t>
            </a:fld>
            <a:endParaRPr lang="en-US"/>
          </a:p>
        </p:txBody>
      </p:sp>
    </p:spTree>
    <p:extLst>
      <p:ext uri="{BB962C8B-B14F-4D97-AF65-F5344CB8AC3E}">
        <p14:creationId xmlns:p14="http://schemas.microsoft.com/office/powerpoint/2010/main" xmlns="" val="29966415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600200"/>
            <a:ext cx="7772400" cy="1470025"/>
          </a:xfrm>
        </p:spPr>
        <p:txBody>
          <a:bodyPr/>
          <a:lstStyle>
            <a:lvl1pPr>
              <a:defRPr baseline="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r>
              <a:rPr lang="en-US" dirty="0" smtClean="0">
                <a:solidFill>
                  <a:prstClr val="black"/>
                </a:solidFill>
              </a:rPr>
              <a:t>1/9/2014</a:t>
            </a:r>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4FE11147-E46D-4CAC-BBAD-5BA24410734B}" type="slidenum">
              <a:rPr lang="en-US" smtClean="0">
                <a:solidFill>
                  <a:prstClr val="black"/>
                </a:solidFill>
              </a:rPr>
              <a:pPr/>
              <a:t>‹#›</a:t>
            </a:fld>
            <a:endParaRPr lang="en-US" dirty="0">
              <a:solidFill>
                <a:prstClr val="black"/>
              </a:solidFill>
            </a:endParaRPr>
          </a:p>
        </p:txBody>
      </p:sp>
      <p:sp>
        <p:nvSpPr>
          <p:cNvPr id="8" name="TextBox 7"/>
          <p:cNvSpPr txBox="1"/>
          <p:nvPr userDrawn="1"/>
        </p:nvSpPr>
        <p:spPr>
          <a:xfrm>
            <a:off x="3657600" y="212098"/>
            <a:ext cx="1447800" cy="523220"/>
          </a:xfrm>
          <a:prstGeom prst="rect">
            <a:avLst/>
          </a:prstGeom>
          <a:noFill/>
        </p:spPr>
        <p:txBody>
          <a:bodyPr wrap="square" rtlCol="0">
            <a:spAutoFit/>
          </a:bodyPr>
          <a:lstStyle/>
          <a:p>
            <a:r>
              <a:rPr lang="en-US" sz="2800" b="1" i="1" dirty="0" smtClean="0">
                <a:solidFill>
                  <a:srgbClr val="C00000"/>
                </a:solidFill>
              </a:rPr>
              <a:t>DRAFT</a:t>
            </a:r>
            <a:endParaRPr lang="en-US" sz="2800" b="1" i="1" dirty="0">
              <a:solidFill>
                <a:srgbClr val="C00000"/>
              </a:solidFill>
            </a:endParaRPr>
          </a:p>
        </p:txBody>
      </p:sp>
    </p:spTree>
    <p:extLst>
      <p:ext uri="{BB962C8B-B14F-4D97-AF65-F5344CB8AC3E}">
        <p14:creationId xmlns:p14="http://schemas.microsoft.com/office/powerpoint/2010/main" xmlns="" val="28385607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r>
              <a:rPr lang="en-US" dirty="0" smtClean="0">
                <a:solidFill>
                  <a:prstClr val="black"/>
                </a:solidFill>
              </a:rPr>
              <a:t>1/9/2014</a:t>
            </a:r>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4FE11147-E46D-4CAC-BBAD-5BA24410734B}"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xmlns="" val="7563194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r>
              <a:rPr lang="en-US" dirty="0" smtClean="0">
                <a:solidFill>
                  <a:prstClr val="black"/>
                </a:solidFill>
              </a:rPr>
              <a:t>1/5/2014</a:t>
            </a:r>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4FE11147-E46D-4CAC-BBAD-5BA24410734B}"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xmlns="" val="9392219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dirty="0" smtClean="0">
                <a:solidFill>
                  <a:prstClr val="black"/>
                </a:solidFill>
              </a:rPr>
              <a:t>1/5/2014</a:t>
            </a:r>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4FE11147-E46D-4CAC-BBAD-5BA24410734B}"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xmlns="" val="9933561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dirty="0" smtClean="0">
                <a:solidFill>
                  <a:prstClr val="black"/>
                </a:solidFill>
              </a:rPr>
              <a:t>1/5/2014</a:t>
            </a:r>
            <a:endParaRPr lang="en-US" dirty="0">
              <a:solidFill>
                <a:prstClr val="black"/>
              </a:solidFill>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endParaRPr>
          </a:p>
        </p:txBody>
      </p:sp>
      <p:sp>
        <p:nvSpPr>
          <p:cNvPr id="9" name="Slide Number Placeholder 8"/>
          <p:cNvSpPr>
            <a:spLocks noGrp="1"/>
          </p:cNvSpPr>
          <p:nvPr>
            <p:ph type="sldNum" sz="quarter" idx="12"/>
          </p:nvPr>
        </p:nvSpPr>
        <p:spPr/>
        <p:txBody>
          <a:bodyPr/>
          <a:lstStyle/>
          <a:p>
            <a:fld id="{4FE11147-E46D-4CAC-BBAD-5BA24410734B}"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xmlns="" val="24619064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dirty="0" smtClean="0">
                <a:solidFill>
                  <a:prstClr val="black"/>
                </a:solidFill>
              </a:rPr>
              <a:t>1/9/2014</a:t>
            </a:r>
            <a:endParaRPr lang="en-US" dirty="0">
              <a:solidFill>
                <a:prstClr val="black"/>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4FE11147-E46D-4CAC-BBAD-5BA24410734B}"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xmlns="" val="4625466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smtClean="0">
                <a:solidFill>
                  <a:prstClr val="black"/>
                </a:solidFill>
              </a:rPr>
              <a:t>1/5/2014</a:t>
            </a:r>
            <a:endParaRPr lang="en-US" dirty="0">
              <a:solidFill>
                <a:prstClr val="black"/>
              </a:solidFill>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endParaRPr>
          </a:p>
        </p:txBody>
      </p:sp>
      <p:sp>
        <p:nvSpPr>
          <p:cNvPr id="4" name="Slide Number Placeholder 3"/>
          <p:cNvSpPr>
            <a:spLocks noGrp="1"/>
          </p:cNvSpPr>
          <p:nvPr>
            <p:ph type="sldNum" sz="quarter" idx="12"/>
          </p:nvPr>
        </p:nvSpPr>
        <p:spPr/>
        <p:txBody>
          <a:bodyPr/>
          <a:lstStyle/>
          <a:p>
            <a:fld id="{4FE11147-E46D-4CAC-BBAD-5BA24410734B}"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xmlns="" val="32215940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dirty="0" smtClean="0">
                <a:solidFill>
                  <a:prstClr val="black"/>
                </a:solidFill>
              </a:rPr>
              <a:t>1/5/2014</a:t>
            </a:r>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4FE11147-E46D-4CAC-BBAD-5BA24410734B}"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xmlns="" val="5292376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F296B1-E71A-4231-985C-F8B2FD1719D6}" type="datetimeFigureOut">
              <a:rPr lang="en-US" smtClean="0"/>
              <a:pPr/>
              <a:t>1/23/2014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48E22F-893E-4184-BD97-6DC0A6FD5A47}" type="slidenum">
              <a:rPr lang="en-US" smtClean="0"/>
              <a:pPr/>
              <a:t>‹#›</a:t>
            </a:fld>
            <a:endParaRPr lang="en-US"/>
          </a:p>
        </p:txBody>
      </p:sp>
    </p:spTree>
    <p:extLst>
      <p:ext uri="{BB962C8B-B14F-4D97-AF65-F5344CB8AC3E}">
        <p14:creationId xmlns:p14="http://schemas.microsoft.com/office/powerpoint/2010/main" xmlns="" val="42307054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dirty="0" smtClean="0">
                <a:solidFill>
                  <a:prstClr val="black"/>
                </a:solidFill>
              </a:rPr>
              <a:t>1/5/2014</a:t>
            </a:r>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4FE11147-E46D-4CAC-BBAD-5BA24410734B}"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xmlns="" val="14337915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dirty="0" smtClean="0">
                <a:solidFill>
                  <a:prstClr val="black"/>
                </a:solidFill>
              </a:rPr>
              <a:t>1/5/2014</a:t>
            </a:r>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4FE11147-E46D-4CAC-BBAD-5BA24410734B}"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xmlns="" val="32826752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dirty="0" smtClean="0">
                <a:solidFill>
                  <a:prstClr val="black"/>
                </a:solidFill>
              </a:rPr>
              <a:t>1/5/2014</a:t>
            </a:r>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4FE11147-E46D-4CAC-BBAD-5BA24410734B}"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xmlns="" val="3023716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5F296B1-E71A-4231-985C-F8B2FD1719D6}" type="datetimeFigureOut">
              <a:rPr lang="en-US" smtClean="0"/>
              <a:pPr/>
              <a:t>1/23/2014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48E22F-893E-4184-BD97-6DC0A6FD5A47}" type="slidenum">
              <a:rPr lang="en-US" smtClean="0"/>
              <a:pPr/>
              <a:t>‹#›</a:t>
            </a:fld>
            <a:endParaRPr lang="en-US"/>
          </a:p>
        </p:txBody>
      </p:sp>
    </p:spTree>
    <p:extLst>
      <p:ext uri="{BB962C8B-B14F-4D97-AF65-F5344CB8AC3E}">
        <p14:creationId xmlns:p14="http://schemas.microsoft.com/office/powerpoint/2010/main" xmlns="" val="15239262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5F296B1-E71A-4231-985C-F8B2FD1719D6}" type="datetimeFigureOut">
              <a:rPr lang="en-US" smtClean="0"/>
              <a:pPr/>
              <a:t>1/23/2014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48E22F-893E-4184-BD97-6DC0A6FD5A47}" type="slidenum">
              <a:rPr lang="en-US" smtClean="0"/>
              <a:pPr/>
              <a:t>‹#›</a:t>
            </a:fld>
            <a:endParaRPr lang="en-US"/>
          </a:p>
        </p:txBody>
      </p:sp>
    </p:spTree>
    <p:extLst>
      <p:ext uri="{BB962C8B-B14F-4D97-AF65-F5344CB8AC3E}">
        <p14:creationId xmlns:p14="http://schemas.microsoft.com/office/powerpoint/2010/main" xmlns="" val="2056283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5F296B1-E71A-4231-985C-F8B2FD1719D6}" type="datetimeFigureOut">
              <a:rPr lang="en-US" smtClean="0"/>
              <a:pPr/>
              <a:t>1/23/2014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148E22F-893E-4184-BD97-6DC0A6FD5A47}" type="slidenum">
              <a:rPr lang="en-US" smtClean="0"/>
              <a:pPr/>
              <a:t>‹#›</a:t>
            </a:fld>
            <a:endParaRPr lang="en-US"/>
          </a:p>
        </p:txBody>
      </p:sp>
    </p:spTree>
    <p:extLst>
      <p:ext uri="{BB962C8B-B14F-4D97-AF65-F5344CB8AC3E}">
        <p14:creationId xmlns:p14="http://schemas.microsoft.com/office/powerpoint/2010/main" xmlns="" val="28591016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5F296B1-E71A-4231-985C-F8B2FD1719D6}" type="datetimeFigureOut">
              <a:rPr lang="en-US" smtClean="0"/>
              <a:pPr/>
              <a:t>1/23/2014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148E22F-893E-4184-BD97-6DC0A6FD5A47}" type="slidenum">
              <a:rPr lang="en-US" smtClean="0"/>
              <a:pPr/>
              <a:t>‹#›</a:t>
            </a:fld>
            <a:endParaRPr lang="en-US"/>
          </a:p>
        </p:txBody>
      </p:sp>
    </p:spTree>
    <p:extLst>
      <p:ext uri="{BB962C8B-B14F-4D97-AF65-F5344CB8AC3E}">
        <p14:creationId xmlns:p14="http://schemas.microsoft.com/office/powerpoint/2010/main" xmlns="" val="7036094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F296B1-E71A-4231-985C-F8B2FD1719D6}" type="datetimeFigureOut">
              <a:rPr lang="en-US" smtClean="0"/>
              <a:pPr/>
              <a:t>1/23/2014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148E22F-893E-4184-BD97-6DC0A6FD5A47}" type="slidenum">
              <a:rPr lang="en-US" smtClean="0"/>
              <a:pPr/>
              <a:t>‹#›</a:t>
            </a:fld>
            <a:endParaRPr lang="en-US"/>
          </a:p>
        </p:txBody>
      </p:sp>
    </p:spTree>
    <p:extLst>
      <p:ext uri="{BB962C8B-B14F-4D97-AF65-F5344CB8AC3E}">
        <p14:creationId xmlns:p14="http://schemas.microsoft.com/office/powerpoint/2010/main" xmlns="" val="2091134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F296B1-E71A-4231-985C-F8B2FD1719D6}" type="datetimeFigureOut">
              <a:rPr lang="en-US" smtClean="0"/>
              <a:pPr/>
              <a:t>1/23/2014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48E22F-893E-4184-BD97-6DC0A6FD5A47}" type="slidenum">
              <a:rPr lang="en-US" smtClean="0"/>
              <a:pPr/>
              <a:t>‹#›</a:t>
            </a:fld>
            <a:endParaRPr lang="en-US"/>
          </a:p>
        </p:txBody>
      </p:sp>
    </p:spTree>
    <p:extLst>
      <p:ext uri="{BB962C8B-B14F-4D97-AF65-F5344CB8AC3E}">
        <p14:creationId xmlns:p14="http://schemas.microsoft.com/office/powerpoint/2010/main" xmlns="" val="7991552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F296B1-E71A-4231-985C-F8B2FD1719D6}" type="datetimeFigureOut">
              <a:rPr lang="en-US" smtClean="0"/>
              <a:pPr/>
              <a:t>1/23/2014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48E22F-893E-4184-BD97-6DC0A6FD5A47}" type="slidenum">
              <a:rPr lang="en-US" smtClean="0"/>
              <a:pPr/>
              <a:t>‹#›</a:t>
            </a:fld>
            <a:endParaRPr lang="en-US"/>
          </a:p>
        </p:txBody>
      </p:sp>
    </p:spTree>
    <p:extLst>
      <p:ext uri="{BB962C8B-B14F-4D97-AF65-F5344CB8AC3E}">
        <p14:creationId xmlns:p14="http://schemas.microsoft.com/office/powerpoint/2010/main" xmlns="" val="696609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F296B1-E71A-4231-985C-F8B2FD1719D6}" type="datetimeFigureOut">
              <a:rPr lang="en-US" smtClean="0"/>
              <a:pPr/>
              <a:t>1/23/2014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48E22F-893E-4184-BD97-6DC0A6FD5A47}" type="slidenum">
              <a:rPr lang="en-US" smtClean="0"/>
              <a:pPr/>
              <a:t>‹#›</a:t>
            </a:fld>
            <a:endParaRPr lang="en-US"/>
          </a:p>
        </p:txBody>
      </p:sp>
    </p:spTree>
    <p:extLst>
      <p:ext uri="{BB962C8B-B14F-4D97-AF65-F5344CB8AC3E}">
        <p14:creationId xmlns:p14="http://schemas.microsoft.com/office/powerpoint/2010/main" xmlns="" val="35382151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tint val="40000"/>
                <a:satMod val="350000"/>
              </a:schemeClr>
            </a:gs>
            <a:gs pos="38500">
              <a:srgbClr val="95A7D5"/>
            </a:gs>
            <a:gs pos="77000">
              <a:schemeClr val="bg2">
                <a:tint val="45000"/>
                <a:shade val="99000"/>
                <a:satMod val="350000"/>
                <a:alpha val="59000"/>
                <a:lumMod val="75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bg1"/>
                </a:solidFill>
              </a:defRPr>
            </a:lvl1pPr>
          </a:lstStyle>
          <a:p>
            <a:r>
              <a:rPr lang="en-US" dirty="0" smtClean="0">
                <a:solidFill>
                  <a:prstClr val="black"/>
                </a:solidFill>
              </a:rPr>
              <a:t>1/9/2014</a:t>
            </a:r>
            <a:endParaRPr lang="en-US" dirty="0">
              <a:solidFill>
                <a:prstClr val="black"/>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bg1"/>
                </a:solidFill>
              </a:defRPr>
            </a:lvl1pPr>
          </a:lstStyle>
          <a:p>
            <a:fld id="{4FE11147-E46D-4CAC-BBAD-5BA24410734B}"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xmlns="" val="229785160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p:txStyles>
    <p:titleStyle>
      <a:lvl1pPr algn="ctr" defTabSz="914400" rtl="0" eaLnBrk="1" latinLnBrk="0" hangingPunct="1">
        <a:spcBef>
          <a:spcPct val="0"/>
        </a:spcBef>
        <a:buNone/>
        <a:defRPr sz="4400" kern="1200" baseline="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baseline="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baseline="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baseline="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baseline="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baseline="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hyperlink" Target="http://mshvision.net/"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chart" Target="../charts/chart1.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microsoft.com/office/2007/relationships/hdphoto" Target="../media/hdphoto1.wdp"/></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7.xml"/><Relationship Id="rId5" Type="http://schemas.openxmlformats.org/officeDocument/2006/relationships/image" Target="../media/image23.jpeg"/><Relationship Id="rId4" Type="http://schemas.openxmlformats.org/officeDocument/2006/relationships/image" Target="../media/image22.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7.xml"/><Relationship Id="rId5" Type="http://schemas.openxmlformats.org/officeDocument/2006/relationships/image" Target="../media/image27.jpeg"/><Relationship Id="rId4" Type="http://schemas.openxmlformats.org/officeDocument/2006/relationships/image" Target="../media/image26.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7.xml"/><Relationship Id="rId5" Type="http://schemas.openxmlformats.org/officeDocument/2006/relationships/image" Target="../media/image31.jpeg"/><Relationship Id="rId4" Type="http://schemas.openxmlformats.org/officeDocument/2006/relationships/image" Target="../media/image30.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emf"/><Relationship Id="rId1" Type="http://schemas.openxmlformats.org/officeDocument/2006/relationships/slideLayout" Target="../slideLayouts/slideLayout17.xml"/><Relationship Id="rId5" Type="http://schemas.openxmlformats.org/officeDocument/2006/relationships/image" Target="../media/image35.jpeg"/><Relationship Id="rId4" Type="http://schemas.openxmlformats.org/officeDocument/2006/relationships/image" Target="../media/image34.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7.xml"/><Relationship Id="rId5" Type="http://schemas.openxmlformats.org/officeDocument/2006/relationships/image" Target="../media/image39.jpeg"/><Relationship Id="rId4" Type="http://schemas.openxmlformats.org/officeDocument/2006/relationships/image" Target="../media/image38.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3.xml"/><Relationship Id="rId5" Type="http://schemas.openxmlformats.org/officeDocument/2006/relationships/image" Target="../media/image43.jpeg"/><Relationship Id="rId4" Type="http://schemas.openxmlformats.org/officeDocument/2006/relationships/image" Target="../media/image42.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3.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3.tiff"/><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xml"/><Relationship Id="rId4" Type="http://schemas.openxmlformats.org/officeDocument/2006/relationships/image" Target="../media/image68.jpeg"/></Relationships>
</file>

<file path=ppt/slides/_rels/slide8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9144000" cy="124968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53340" y="1249680"/>
            <a:ext cx="9144000" cy="3048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4" name="Straight Connector 13"/>
          <p:cNvCxnSpPr/>
          <p:nvPr/>
        </p:nvCxnSpPr>
        <p:spPr>
          <a:xfrm>
            <a:off x="2590800" y="0"/>
            <a:ext cx="0" cy="6858000"/>
          </a:xfrm>
          <a:prstGeom prst="line">
            <a:avLst/>
          </a:prstGeom>
          <a:ln w="19050">
            <a:solidFill>
              <a:schemeClr val="tx1">
                <a:lumMod val="65000"/>
                <a:lumOff val="3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055" name="Picture 4" descr="C:\Documents and Settings\Administrator\My Documents\LA Work\Dodson&amp;Flinker Log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2890" y="6323795"/>
            <a:ext cx="22098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6" name="Picture 5"/>
          <p:cNvPicPr>
            <a:picLocks noChangeAspect="1" noChangeArrowheads="1"/>
          </p:cNvPicPr>
          <p:nvPr/>
        </p:nvPicPr>
        <p:blipFill>
          <a:blip r:embed="rId3" cstate="print">
            <a:grayscl/>
            <a:extLst>
              <a:ext uri="{28A0092B-C50C-407E-A947-70E740481C1C}">
                <a14:useLocalDpi xmlns:a14="http://schemas.microsoft.com/office/drawing/2010/main" xmlns="" val="0"/>
              </a:ext>
            </a:extLst>
          </a:blip>
          <a:srcRect l="23808" t="19048" r="51428" b="74095"/>
          <a:stretch>
            <a:fillRect/>
          </a:stretch>
        </p:blipFill>
        <p:spPr bwMode="auto">
          <a:xfrm>
            <a:off x="186690" y="5914220"/>
            <a:ext cx="23622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Text Box 5"/>
          <p:cNvSpPr txBox="1">
            <a:spLocks noChangeArrowheads="1"/>
          </p:cNvSpPr>
          <p:nvPr/>
        </p:nvSpPr>
        <p:spPr bwMode="auto">
          <a:xfrm>
            <a:off x="2590800" y="141684"/>
            <a:ext cx="4800600" cy="1107996"/>
          </a:xfrm>
          <a:prstGeom prst="rect">
            <a:avLst/>
          </a:prstGeom>
          <a:noFill/>
          <a:ln w="9525">
            <a:noFill/>
            <a:miter lim="800000"/>
            <a:headEnd/>
            <a:tailEnd/>
          </a:ln>
          <a:effectLst/>
        </p:spPr>
        <p:txBody>
          <a:bodyPr>
            <a:spAutoFit/>
          </a:bodyPr>
          <a:lstStyle/>
          <a:p>
            <a:pPr algn="r">
              <a:spcBef>
                <a:spcPct val="50000"/>
              </a:spcBef>
              <a:defRPr/>
            </a:pPr>
            <a:r>
              <a:rPr lang="en-US" sz="6600" b="1" dirty="0" smtClean="0">
                <a:solidFill>
                  <a:schemeClr val="accent3">
                    <a:lumMod val="75000"/>
                  </a:schemeClr>
                </a:solidFill>
                <a:latin typeface="Calibri" pitchFamily="34" charset="0"/>
              </a:rPr>
              <a:t>VISIONING</a:t>
            </a:r>
            <a:endParaRPr lang="en-US" sz="4000" b="1" dirty="0">
              <a:solidFill>
                <a:schemeClr val="accent3">
                  <a:lumMod val="75000"/>
                </a:schemeClr>
              </a:solidFill>
              <a:latin typeface="Calibri" pitchFamily="34" charset="0"/>
            </a:endParaRPr>
          </a:p>
        </p:txBody>
      </p:sp>
      <p:sp>
        <p:nvSpPr>
          <p:cNvPr id="18" name="Rectangle 17"/>
          <p:cNvSpPr/>
          <p:nvPr/>
        </p:nvSpPr>
        <p:spPr>
          <a:xfrm>
            <a:off x="-53340" y="280183"/>
            <a:ext cx="2541588" cy="830997"/>
          </a:xfrm>
          <a:prstGeom prst="rect">
            <a:avLst/>
          </a:prstGeom>
        </p:spPr>
        <p:txBody>
          <a:bodyPr>
            <a:spAutoFit/>
          </a:bodyPr>
          <a:lstStyle/>
          <a:p>
            <a:pPr algn="r">
              <a:defRPr/>
            </a:pPr>
            <a:r>
              <a:rPr lang="en-US" sz="2400" b="1" dirty="0" smtClean="0">
                <a:solidFill>
                  <a:schemeClr val="accent3">
                    <a:lumMod val="75000"/>
                  </a:schemeClr>
                </a:solidFill>
                <a:latin typeface="Calibri" pitchFamily="34" charset="0"/>
              </a:rPr>
              <a:t>Medfield State Hospital </a:t>
            </a:r>
            <a:endParaRPr lang="en-US" sz="2400" b="1" dirty="0">
              <a:solidFill>
                <a:schemeClr val="accent3">
                  <a:lumMod val="75000"/>
                </a:schemeClr>
              </a:solidFill>
            </a:endParaRPr>
          </a:p>
        </p:txBody>
      </p:sp>
      <p:sp>
        <p:nvSpPr>
          <p:cNvPr id="11" name="Rectangle 10"/>
          <p:cNvSpPr/>
          <p:nvPr/>
        </p:nvSpPr>
        <p:spPr>
          <a:xfrm>
            <a:off x="2655570" y="1737141"/>
            <a:ext cx="2514600" cy="708025"/>
          </a:xfrm>
          <a:prstGeom prst="rect">
            <a:avLst/>
          </a:prstGeom>
        </p:spPr>
        <p:txBody>
          <a:bodyPr>
            <a:spAutoFit/>
          </a:bodyPr>
          <a:lstStyle/>
          <a:p>
            <a:pPr>
              <a:defRPr/>
            </a:pPr>
            <a:r>
              <a:rPr lang="en-US" sz="4000" dirty="0">
                <a:latin typeface="Calibri" pitchFamily="34" charset="0"/>
              </a:rPr>
              <a:t>AGENDA</a:t>
            </a:r>
            <a:endParaRPr lang="en-US" sz="3600" dirty="0">
              <a:latin typeface="Calibri" pitchFamily="34" charset="0"/>
            </a:endParaRPr>
          </a:p>
        </p:txBody>
      </p:sp>
      <p:sp>
        <p:nvSpPr>
          <p:cNvPr id="15" name="Rectangle 14"/>
          <p:cNvSpPr/>
          <p:nvPr/>
        </p:nvSpPr>
        <p:spPr>
          <a:xfrm>
            <a:off x="1478280" y="2445166"/>
            <a:ext cx="7383780" cy="4108817"/>
          </a:xfrm>
          <a:prstGeom prst="rect">
            <a:avLst/>
          </a:prstGeom>
        </p:spPr>
        <p:txBody>
          <a:bodyPr wrap="square">
            <a:spAutoFit/>
          </a:bodyPr>
          <a:lstStyle/>
          <a:p>
            <a:pPr>
              <a:spcAft>
                <a:spcPts val="600"/>
              </a:spcAft>
              <a:defRPr/>
            </a:pPr>
            <a:r>
              <a:rPr lang="en-US" dirty="0" smtClean="0">
                <a:latin typeface="Calibri" pitchFamily="34" charset="0"/>
              </a:rPr>
              <a:t>  </a:t>
            </a:r>
            <a:r>
              <a:rPr lang="en-US" b="1" dirty="0" smtClean="0">
                <a:latin typeface="Calibri" pitchFamily="34" charset="0"/>
              </a:rPr>
              <a:t>10:00am     Welcome </a:t>
            </a:r>
            <a:r>
              <a:rPr lang="en-US" b="1" dirty="0">
                <a:latin typeface="Calibri" pitchFamily="34" charset="0"/>
              </a:rPr>
              <a:t>and Introductions</a:t>
            </a:r>
          </a:p>
          <a:p>
            <a:pPr>
              <a:spcAft>
                <a:spcPts val="600"/>
              </a:spcAft>
              <a:defRPr/>
            </a:pPr>
            <a:r>
              <a:rPr lang="en-US" b="1" dirty="0" smtClean="0">
                <a:latin typeface="Calibri" pitchFamily="34" charset="0"/>
              </a:rPr>
              <a:t>  10:15am     MSH Property Current Conditions and Considerations</a:t>
            </a:r>
            <a:endParaRPr lang="en-US" b="1" dirty="0">
              <a:latin typeface="Calibri" pitchFamily="34" charset="0"/>
            </a:endParaRPr>
          </a:p>
          <a:p>
            <a:pPr>
              <a:spcAft>
                <a:spcPts val="600"/>
              </a:spcAft>
              <a:defRPr/>
            </a:pPr>
            <a:r>
              <a:rPr lang="en-US" b="1" dirty="0" smtClean="0">
                <a:latin typeface="Calibri" pitchFamily="34" charset="0"/>
              </a:rPr>
              <a:t>  11:00am     Issues &amp; Opportunities (I&amp;O) Break-Out Group Session</a:t>
            </a:r>
            <a:endParaRPr lang="en-US" b="1" dirty="0">
              <a:latin typeface="Calibri" pitchFamily="34" charset="0"/>
            </a:endParaRPr>
          </a:p>
          <a:p>
            <a:pPr>
              <a:spcAft>
                <a:spcPts val="600"/>
              </a:spcAft>
              <a:defRPr/>
            </a:pPr>
            <a:r>
              <a:rPr lang="en-US" b="1" dirty="0" smtClean="0">
                <a:latin typeface="Calibri" pitchFamily="34" charset="0"/>
              </a:rPr>
              <a:t>  11:45am     I&amp;O Groups Report to All Workshop Participants</a:t>
            </a:r>
            <a:endParaRPr lang="en-US" b="1" dirty="0">
              <a:latin typeface="Calibri" pitchFamily="34" charset="0"/>
            </a:endParaRPr>
          </a:p>
          <a:p>
            <a:pPr>
              <a:spcAft>
                <a:spcPts val="600"/>
              </a:spcAft>
              <a:defRPr/>
            </a:pPr>
            <a:r>
              <a:rPr lang="en-US" b="1" dirty="0" smtClean="0">
                <a:latin typeface="Calibri" pitchFamily="34" charset="0"/>
              </a:rPr>
              <a:t>  12:00pm     General Questions and Answers</a:t>
            </a:r>
          </a:p>
          <a:p>
            <a:pPr>
              <a:spcAft>
                <a:spcPts val="600"/>
              </a:spcAft>
              <a:defRPr/>
            </a:pPr>
            <a:r>
              <a:rPr lang="en-US" b="1" dirty="0" smtClean="0">
                <a:latin typeface="Calibri" pitchFamily="34" charset="0"/>
              </a:rPr>
              <a:t>  12:15pm     Lunch &amp; Learn</a:t>
            </a:r>
            <a:endParaRPr lang="en-US" b="1" dirty="0">
              <a:latin typeface="Calibri" pitchFamily="34" charset="0"/>
            </a:endParaRPr>
          </a:p>
          <a:p>
            <a:pPr>
              <a:spcAft>
                <a:spcPts val="600"/>
              </a:spcAft>
              <a:defRPr/>
            </a:pPr>
            <a:r>
              <a:rPr lang="en-US" b="1" dirty="0" smtClean="0">
                <a:latin typeface="Calibri" pitchFamily="34" charset="0"/>
              </a:rPr>
              <a:t>    1:15pm     Scenario-Building Break-Out Group Session on Future Uses 	     on MSH Property</a:t>
            </a:r>
          </a:p>
          <a:p>
            <a:pPr>
              <a:spcAft>
                <a:spcPts val="600"/>
              </a:spcAft>
              <a:defRPr/>
            </a:pPr>
            <a:r>
              <a:rPr lang="en-US" b="1" dirty="0" smtClean="0">
                <a:latin typeface="Calibri" pitchFamily="34" charset="0"/>
              </a:rPr>
              <a:t>    2:30pm     Scenario-Building Group Reports to All Workshop Participants</a:t>
            </a:r>
            <a:endParaRPr lang="en-US" b="1" dirty="0">
              <a:latin typeface="Calibri" pitchFamily="34" charset="0"/>
            </a:endParaRPr>
          </a:p>
          <a:p>
            <a:pPr>
              <a:spcAft>
                <a:spcPts val="600"/>
              </a:spcAft>
              <a:defRPr/>
            </a:pPr>
            <a:r>
              <a:rPr lang="en-US" sz="2000" b="1" dirty="0">
                <a:latin typeface="Calibri" pitchFamily="34" charset="0"/>
              </a:rPr>
              <a:t> </a:t>
            </a:r>
            <a:r>
              <a:rPr lang="en-US" sz="2000" b="1" dirty="0" smtClean="0">
                <a:latin typeface="Calibri" pitchFamily="34" charset="0"/>
              </a:rPr>
              <a:t>   </a:t>
            </a:r>
            <a:r>
              <a:rPr lang="en-US" b="1" dirty="0" smtClean="0">
                <a:latin typeface="Calibri" pitchFamily="34" charset="0"/>
              </a:rPr>
              <a:t>3:00pm     Workshop Wrap Up, Next Steps, and Adjournment</a:t>
            </a:r>
            <a:endParaRPr lang="en-US" b="1" dirty="0">
              <a:latin typeface="Calibri" pitchFamily="34" charset="0"/>
            </a:endParaRPr>
          </a:p>
          <a:p>
            <a:pPr>
              <a:defRPr/>
            </a:pPr>
            <a:endParaRPr lang="en-US" sz="2000" dirty="0">
              <a:latin typeface="Calibri" pitchFamily="34" charset="0"/>
            </a:endParaRPr>
          </a:p>
          <a:p>
            <a:pPr>
              <a:defRPr/>
            </a:pPr>
            <a:r>
              <a:rPr lang="en-US" sz="1400" dirty="0">
                <a:latin typeface="Calibri" pitchFamily="34" charset="0"/>
              </a:rPr>
              <a:t>	</a:t>
            </a:r>
            <a:endParaRPr lang="en-US" dirty="0"/>
          </a:p>
        </p:txBody>
      </p:sp>
      <p:sp>
        <p:nvSpPr>
          <p:cNvPr id="12" name="Rectangle 11"/>
          <p:cNvSpPr/>
          <p:nvPr/>
        </p:nvSpPr>
        <p:spPr>
          <a:xfrm>
            <a:off x="30480" y="1752600"/>
            <a:ext cx="2514600" cy="677108"/>
          </a:xfrm>
          <a:prstGeom prst="rect">
            <a:avLst/>
          </a:prstGeom>
        </p:spPr>
        <p:txBody>
          <a:bodyPr wrap="square">
            <a:spAutoFit/>
          </a:bodyPr>
          <a:lstStyle/>
          <a:p>
            <a:pPr algn="r">
              <a:defRPr/>
            </a:pPr>
            <a:r>
              <a:rPr lang="en-US" sz="2400" b="1" dirty="0" smtClean="0">
                <a:solidFill>
                  <a:schemeClr val="bg1">
                    <a:lumMod val="50000"/>
                  </a:schemeClr>
                </a:solidFill>
                <a:latin typeface="Calibri" pitchFamily="34" charset="0"/>
              </a:rPr>
              <a:t>Public Workshop</a:t>
            </a:r>
            <a:endParaRPr lang="en-US" sz="2400" b="1" dirty="0">
              <a:solidFill>
                <a:schemeClr val="bg1">
                  <a:lumMod val="50000"/>
                </a:schemeClr>
              </a:solidFill>
              <a:latin typeface="Calibri" pitchFamily="34" charset="0"/>
            </a:endParaRPr>
          </a:p>
          <a:p>
            <a:pPr algn="r">
              <a:defRPr/>
            </a:pPr>
            <a:r>
              <a:rPr lang="en-US" sz="1400" b="1" dirty="0" smtClean="0">
                <a:solidFill>
                  <a:schemeClr val="bg1">
                    <a:lumMod val="50000"/>
                  </a:schemeClr>
                </a:solidFill>
                <a:latin typeface="Calibri" pitchFamily="34" charset="0"/>
              </a:rPr>
              <a:t>Saturday, January 11</a:t>
            </a:r>
            <a:r>
              <a:rPr lang="en-US" sz="1400" b="1" baseline="30000" dirty="0" smtClean="0">
                <a:solidFill>
                  <a:schemeClr val="bg1">
                    <a:lumMod val="50000"/>
                  </a:schemeClr>
                </a:solidFill>
                <a:latin typeface="Calibri" pitchFamily="34" charset="0"/>
              </a:rPr>
              <a:t>th</a:t>
            </a:r>
            <a:r>
              <a:rPr lang="en-US" sz="1400" b="1" dirty="0">
                <a:solidFill>
                  <a:schemeClr val="bg1">
                    <a:lumMod val="50000"/>
                  </a:schemeClr>
                </a:solidFill>
                <a:latin typeface="Calibri" pitchFamily="34" charset="0"/>
              </a:rPr>
              <a:t>, </a:t>
            </a:r>
            <a:r>
              <a:rPr lang="en-US" sz="1400" b="1" dirty="0" smtClean="0">
                <a:solidFill>
                  <a:schemeClr val="bg1">
                    <a:lumMod val="50000"/>
                  </a:schemeClr>
                </a:solidFill>
                <a:latin typeface="Calibri" pitchFamily="34" charset="0"/>
              </a:rPr>
              <a:t>2014</a:t>
            </a:r>
            <a:endParaRPr lang="en-US" sz="1400" b="1" dirty="0">
              <a:solidFill>
                <a:schemeClr val="bg1">
                  <a:lumMod val="50000"/>
                </a:schemeClr>
              </a:solidFill>
              <a:latin typeface="Calibri" pitchFamily="34" charset="0"/>
            </a:endParaRPr>
          </a:p>
        </p:txBody>
      </p:sp>
    </p:spTree>
    <p:extLst>
      <p:ext uri="{BB962C8B-B14F-4D97-AF65-F5344CB8AC3E}">
        <p14:creationId xmlns:p14="http://schemas.microsoft.com/office/powerpoint/2010/main" xmlns="" val="39839964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9144000" cy="124968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53340" y="1249680"/>
            <a:ext cx="9144000" cy="3048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4" name="Straight Connector 13"/>
          <p:cNvCxnSpPr/>
          <p:nvPr/>
        </p:nvCxnSpPr>
        <p:spPr>
          <a:xfrm>
            <a:off x="2590800" y="0"/>
            <a:ext cx="3810" cy="1554480"/>
          </a:xfrm>
          <a:prstGeom prst="line">
            <a:avLst/>
          </a:prstGeom>
          <a:ln w="19050">
            <a:solidFill>
              <a:schemeClr val="tx1">
                <a:lumMod val="65000"/>
                <a:lumOff val="3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055" name="Picture 4" descr="C:\Documents and Settings\Administrator\My Documents\LA Work\Dodson&amp;Flinker Log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2890" y="6323795"/>
            <a:ext cx="22098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6" name="Picture 5"/>
          <p:cNvPicPr>
            <a:picLocks noChangeAspect="1" noChangeArrowheads="1"/>
          </p:cNvPicPr>
          <p:nvPr/>
        </p:nvPicPr>
        <p:blipFill>
          <a:blip r:embed="rId3" cstate="print">
            <a:grayscl/>
            <a:extLst>
              <a:ext uri="{28A0092B-C50C-407E-A947-70E740481C1C}">
                <a14:useLocalDpi xmlns:a14="http://schemas.microsoft.com/office/drawing/2010/main" xmlns="" val="0"/>
              </a:ext>
            </a:extLst>
          </a:blip>
          <a:srcRect l="23808" t="19048" r="51428" b="74095"/>
          <a:stretch>
            <a:fillRect/>
          </a:stretch>
        </p:blipFill>
        <p:spPr bwMode="auto">
          <a:xfrm>
            <a:off x="186690" y="5914220"/>
            <a:ext cx="23622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Text Box 5"/>
          <p:cNvSpPr txBox="1">
            <a:spLocks noChangeArrowheads="1"/>
          </p:cNvSpPr>
          <p:nvPr/>
        </p:nvSpPr>
        <p:spPr bwMode="auto">
          <a:xfrm>
            <a:off x="2590800" y="141684"/>
            <a:ext cx="4800600" cy="1107996"/>
          </a:xfrm>
          <a:prstGeom prst="rect">
            <a:avLst/>
          </a:prstGeom>
          <a:noFill/>
          <a:ln w="9525">
            <a:noFill/>
            <a:miter lim="800000"/>
            <a:headEnd/>
            <a:tailEnd/>
          </a:ln>
          <a:effectLst/>
        </p:spPr>
        <p:txBody>
          <a:bodyPr>
            <a:spAutoFit/>
          </a:bodyPr>
          <a:lstStyle/>
          <a:p>
            <a:pPr algn="r">
              <a:spcBef>
                <a:spcPct val="50000"/>
              </a:spcBef>
              <a:defRPr/>
            </a:pPr>
            <a:r>
              <a:rPr lang="en-US" sz="6600" b="1" dirty="0" smtClean="0">
                <a:solidFill>
                  <a:schemeClr val="accent3">
                    <a:lumMod val="75000"/>
                  </a:schemeClr>
                </a:solidFill>
                <a:latin typeface="Calibri" pitchFamily="34" charset="0"/>
              </a:rPr>
              <a:t>VISIONING</a:t>
            </a:r>
            <a:endParaRPr lang="en-US" sz="4000" b="1" dirty="0">
              <a:solidFill>
                <a:schemeClr val="accent3">
                  <a:lumMod val="75000"/>
                </a:schemeClr>
              </a:solidFill>
              <a:latin typeface="Calibri" pitchFamily="34" charset="0"/>
            </a:endParaRPr>
          </a:p>
        </p:txBody>
      </p:sp>
      <p:sp>
        <p:nvSpPr>
          <p:cNvPr id="18" name="Rectangle 17"/>
          <p:cNvSpPr/>
          <p:nvPr/>
        </p:nvSpPr>
        <p:spPr>
          <a:xfrm>
            <a:off x="-53340" y="280183"/>
            <a:ext cx="2541588" cy="830997"/>
          </a:xfrm>
          <a:prstGeom prst="rect">
            <a:avLst/>
          </a:prstGeom>
        </p:spPr>
        <p:txBody>
          <a:bodyPr>
            <a:spAutoFit/>
          </a:bodyPr>
          <a:lstStyle/>
          <a:p>
            <a:pPr algn="r">
              <a:defRPr/>
            </a:pPr>
            <a:r>
              <a:rPr lang="en-US" sz="2400" b="1" dirty="0" smtClean="0">
                <a:solidFill>
                  <a:schemeClr val="accent3">
                    <a:lumMod val="75000"/>
                  </a:schemeClr>
                </a:solidFill>
                <a:latin typeface="Calibri" pitchFamily="34" charset="0"/>
              </a:rPr>
              <a:t>Medfield State Hospital </a:t>
            </a:r>
            <a:endParaRPr lang="en-US" sz="2400" b="1" dirty="0">
              <a:solidFill>
                <a:schemeClr val="accent3">
                  <a:lumMod val="75000"/>
                </a:schemeClr>
              </a:solidFill>
            </a:endParaRPr>
          </a:p>
        </p:txBody>
      </p:sp>
      <p:sp>
        <p:nvSpPr>
          <p:cNvPr id="3" name="Rectangle 2"/>
          <p:cNvSpPr/>
          <p:nvPr/>
        </p:nvSpPr>
        <p:spPr>
          <a:xfrm>
            <a:off x="186690" y="1676400"/>
            <a:ext cx="8804910" cy="461665"/>
          </a:xfrm>
          <a:prstGeom prst="rect">
            <a:avLst/>
          </a:prstGeom>
        </p:spPr>
        <p:txBody>
          <a:bodyPr wrap="square">
            <a:spAutoFit/>
          </a:bodyPr>
          <a:lstStyle/>
          <a:p>
            <a:r>
              <a:rPr lang="en-US" sz="2400" b="1" dirty="0" smtClean="0">
                <a:latin typeface="Calibri" pitchFamily="34" charset="0"/>
              </a:rPr>
              <a:t>PRIOR REUSE PLAN</a:t>
            </a:r>
            <a:endParaRPr lang="en-US" sz="2400" b="1" dirty="0">
              <a:latin typeface="Calibri" pitchFamily="34" charset="0"/>
            </a:endParaRPr>
          </a:p>
        </p:txBody>
      </p:sp>
      <p:sp>
        <p:nvSpPr>
          <p:cNvPr id="4" name="Rectangle 3"/>
          <p:cNvSpPr/>
          <p:nvPr/>
        </p:nvSpPr>
        <p:spPr>
          <a:xfrm>
            <a:off x="262890" y="2286000"/>
            <a:ext cx="8534400" cy="600164"/>
          </a:xfrm>
          <a:prstGeom prst="rect">
            <a:avLst/>
          </a:prstGeom>
        </p:spPr>
        <p:txBody>
          <a:bodyPr wrap="square">
            <a:spAutoFit/>
          </a:bodyPr>
          <a:lstStyle/>
          <a:p>
            <a:pPr marL="285750" indent="-285750">
              <a:spcAft>
                <a:spcPts val="600"/>
              </a:spcAft>
              <a:buFont typeface="Arial" pitchFamily="34" charset="0"/>
              <a:buChar char="•"/>
            </a:pPr>
            <a:endParaRPr lang="en-US" sz="1400" dirty="0" smtClean="0">
              <a:solidFill>
                <a:prstClr val="black"/>
              </a:solidFill>
            </a:endParaRPr>
          </a:p>
          <a:p>
            <a:pPr marL="285750" indent="-285750">
              <a:spcAft>
                <a:spcPts val="600"/>
              </a:spcAft>
              <a:buFont typeface="Arial" pitchFamily="34" charset="0"/>
              <a:buChar char="•"/>
            </a:pPr>
            <a:endParaRPr lang="en-US" sz="1400" dirty="0">
              <a:solidFill>
                <a:prstClr val="black"/>
              </a:solidFill>
            </a:endParaRPr>
          </a:p>
        </p:txBody>
      </p:sp>
      <p:sp>
        <p:nvSpPr>
          <p:cNvPr id="2" name="Rectangle 1"/>
          <p:cNvSpPr/>
          <p:nvPr/>
        </p:nvSpPr>
        <p:spPr>
          <a:xfrm>
            <a:off x="209550" y="2141012"/>
            <a:ext cx="8827770" cy="1200329"/>
          </a:xfrm>
          <a:prstGeom prst="rect">
            <a:avLst/>
          </a:prstGeom>
        </p:spPr>
        <p:txBody>
          <a:bodyPr wrap="square">
            <a:spAutoFit/>
          </a:bodyPr>
          <a:lstStyle/>
          <a:p>
            <a:r>
              <a:rPr lang="en-US" dirty="0">
                <a:solidFill>
                  <a:prstClr val="black"/>
                </a:solidFill>
              </a:rPr>
              <a:t>In June 2009 DCAMM presented  their artist’s  conception of how the 440-unit development might look .   They referenced  recent Danvers </a:t>
            </a:r>
            <a:r>
              <a:rPr lang="en-US" dirty="0" smtClean="0">
                <a:solidFill>
                  <a:prstClr val="black"/>
                </a:solidFill>
              </a:rPr>
              <a:t>and </a:t>
            </a:r>
            <a:r>
              <a:rPr lang="en-US" dirty="0">
                <a:solidFill>
                  <a:prstClr val="black"/>
                </a:solidFill>
              </a:rPr>
              <a:t>Lexington former </a:t>
            </a:r>
            <a:r>
              <a:rPr lang="en-US" dirty="0" smtClean="0">
                <a:solidFill>
                  <a:prstClr val="black"/>
                </a:solidFill>
              </a:rPr>
              <a:t>hospital redevelopments </a:t>
            </a:r>
            <a:r>
              <a:rPr lang="en-US" dirty="0">
                <a:solidFill>
                  <a:prstClr val="black"/>
                </a:solidFill>
              </a:rPr>
              <a:t>as example of how  new construction would be blended with renovated existing buildings. </a:t>
            </a:r>
            <a:endParaRPr lang="en-US" dirty="0"/>
          </a:p>
        </p:txBody>
      </p:sp>
      <p:pic>
        <p:nvPicPr>
          <p:cNvPr id="12" name="Content Placeholder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467723" y="3201182"/>
            <a:ext cx="4340997" cy="3582988"/>
          </a:xfrm>
          <a:prstGeom prst="rect">
            <a:avLst/>
          </a:prstGeom>
        </p:spPr>
      </p:pic>
    </p:spTree>
    <p:extLst>
      <p:ext uri="{BB962C8B-B14F-4D97-AF65-F5344CB8AC3E}">
        <p14:creationId xmlns:p14="http://schemas.microsoft.com/office/powerpoint/2010/main" xmlns="" val="34238536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9144000" cy="124968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53340" y="1249680"/>
            <a:ext cx="9144000" cy="3048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4" name="Straight Connector 13"/>
          <p:cNvCxnSpPr/>
          <p:nvPr/>
        </p:nvCxnSpPr>
        <p:spPr>
          <a:xfrm>
            <a:off x="2590800" y="0"/>
            <a:ext cx="0" cy="6858000"/>
          </a:xfrm>
          <a:prstGeom prst="line">
            <a:avLst/>
          </a:prstGeom>
          <a:ln w="19050">
            <a:solidFill>
              <a:schemeClr val="tx1">
                <a:lumMod val="65000"/>
                <a:lumOff val="3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055" name="Picture 4" descr="C:\Documents and Settings\Administrator\My Documents\LA Work\Dodson&amp;Flinker Log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2890" y="6323795"/>
            <a:ext cx="22098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6" name="Picture 5"/>
          <p:cNvPicPr>
            <a:picLocks noChangeAspect="1" noChangeArrowheads="1"/>
          </p:cNvPicPr>
          <p:nvPr/>
        </p:nvPicPr>
        <p:blipFill>
          <a:blip r:embed="rId3" cstate="print">
            <a:grayscl/>
            <a:extLst>
              <a:ext uri="{28A0092B-C50C-407E-A947-70E740481C1C}">
                <a14:useLocalDpi xmlns:a14="http://schemas.microsoft.com/office/drawing/2010/main" xmlns="" val="0"/>
              </a:ext>
            </a:extLst>
          </a:blip>
          <a:srcRect l="23808" t="19048" r="51428" b="74095"/>
          <a:stretch>
            <a:fillRect/>
          </a:stretch>
        </p:blipFill>
        <p:spPr bwMode="auto">
          <a:xfrm>
            <a:off x="186690" y="5914220"/>
            <a:ext cx="23622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Text Box 5"/>
          <p:cNvSpPr txBox="1">
            <a:spLocks noChangeArrowheads="1"/>
          </p:cNvSpPr>
          <p:nvPr/>
        </p:nvSpPr>
        <p:spPr bwMode="auto">
          <a:xfrm>
            <a:off x="2590800" y="141684"/>
            <a:ext cx="4800600" cy="1107996"/>
          </a:xfrm>
          <a:prstGeom prst="rect">
            <a:avLst/>
          </a:prstGeom>
          <a:noFill/>
          <a:ln w="9525">
            <a:noFill/>
            <a:miter lim="800000"/>
            <a:headEnd/>
            <a:tailEnd/>
          </a:ln>
          <a:effectLst/>
        </p:spPr>
        <p:txBody>
          <a:bodyPr>
            <a:spAutoFit/>
          </a:bodyPr>
          <a:lstStyle/>
          <a:p>
            <a:pPr algn="r">
              <a:spcBef>
                <a:spcPct val="50000"/>
              </a:spcBef>
              <a:defRPr/>
            </a:pPr>
            <a:r>
              <a:rPr lang="en-US" sz="6600" b="1" dirty="0" smtClean="0">
                <a:solidFill>
                  <a:schemeClr val="accent3">
                    <a:lumMod val="75000"/>
                  </a:schemeClr>
                </a:solidFill>
                <a:latin typeface="Calibri" pitchFamily="34" charset="0"/>
              </a:rPr>
              <a:t>VISIONING</a:t>
            </a:r>
            <a:endParaRPr lang="en-US" sz="4000" b="1" dirty="0">
              <a:solidFill>
                <a:schemeClr val="accent3">
                  <a:lumMod val="75000"/>
                </a:schemeClr>
              </a:solidFill>
              <a:latin typeface="Calibri" pitchFamily="34" charset="0"/>
            </a:endParaRPr>
          </a:p>
        </p:txBody>
      </p:sp>
      <p:sp>
        <p:nvSpPr>
          <p:cNvPr id="18" name="Rectangle 17"/>
          <p:cNvSpPr/>
          <p:nvPr/>
        </p:nvSpPr>
        <p:spPr>
          <a:xfrm>
            <a:off x="-53340" y="280183"/>
            <a:ext cx="2541588" cy="830997"/>
          </a:xfrm>
          <a:prstGeom prst="rect">
            <a:avLst/>
          </a:prstGeom>
        </p:spPr>
        <p:txBody>
          <a:bodyPr>
            <a:spAutoFit/>
          </a:bodyPr>
          <a:lstStyle/>
          <a:p>
            <a:pPr algn="r">
              <a:defRPr/>
            </a:pPr>
            <a:r>
              <a:rPr lang="en-US" sz="2400" b="1" dirty="0" smtClean="0">
                <a:solidFill>
                  <a:schemeClr val="accent3">
                    <a:lumMod val="75000"/>
                  </a:schemeClr>
                </a:solidFill>
                <a:latin typeface="Calibri" pitchFamily="34" charset="0"/>
              </a:rPr>
              <a:t>Medfield State Hospital </a:t>
            </a:r>
            <a:endParaRPr lang="en-US" sz="2400" b="1" dirty="0">
              <a:solidFill>
                <a:schemeClr val="accent3">
                  <a:lumMod val="75000"/>
                </a:schemeClr>
              </a:solidFill>
            </a:endParaRPr>
          </a:p>
        </p:txBody>
      </p:sp>
      <p:sp>
        <p:nvSpPr>
          <p:cNvPr id="15" name="Rectangle 14"/>
          <p:cNvSpPr/>
          <p:nvPr/>
        </p:nvSpPr>
        <p:spPr>
          <a:xfrm>
            <a:off x="2594610" y="2110204"/>
            <a:ext cx="6396990" cy="4478149"/>
          </a:xfrm>
          <a:prstGeom prst="rect">
            <a:avLst/>
          </a:prstGeom>
        </p:spPr>
        <p:txBody>
          <a:bodyPr wrap="square">
            <a:spAutoFit/>
          </a:bodyPr>
          <a:lstStyle/>
          <a:p>
            <a:pPr>
              <a:spcAft>
                <a:spcPts val="600"/>
              </a:spcAft>
              <a:defRPr/>
            </a:pPr>
            <a:r>
              <a:rPr lang="en-US" dirty="0" smtClean="0">
                <a:latin typeface="Calibri" pitchFamily="34" charset="0"/>
              </a:rPr>
              <a:t>  </a:t>
            </a:r>
            <a:endParaRPr lang="en-US" dirty="0">
              <a:latin typeface="Calibri" pitchFamily="34" charset="0"/>
            </a:endParaRPr>
          </a:p>
          <a:p>
            <a:pPr>
              <a:spcAft>
                <a:spcPts val="600"/>
              </a:spcAft>
              <a:defRPr/>
            </a:pPr>
            <a:r>
              <a:rPr lang="en-US" dirty="0" smtClean="0">
                <a:latin typeface="Calibri" pitchFamily="34" charset="0"/>
              </a:rPr>
              <a:t>  </a:t>
            </a:r>
            <a:r>
              <a:rPr lang="en-US" sz="2400" b="1" dirty="0" smtClean="0">
                <a:latin typeface="Calibri" pitchFamily="34" charset="0"/>
              </a:rPr>
              <a:t>CURRENT CONDITIONS AND CONSIDERATIONS</a:t>
            </a:r>
          </a:p>
          <a:p>
            <a:pPr marL="742950" indent="-285750">
              <a:spcBef>
                <a:spcPts val="600"/>
              </a:spcBef>
              <a:spcAft>
                <a:spcPts val="600"/>
              </a:spcAft>
              <a:buFont typeface="Arial" pitchFamily="34" charset="0"/>
              <a:buChar char="•"/>
              <a:defRPr/>
            </a:pPr>
            <a:r>
              <a:rPr lang="en-US" b="1" dirty="0"/>
              <a:t>Hospital Property Parcels &amp; Proposed Disposition</a:t>
            </a:r>
          </a:p>
          <a:p>
            <a:pPr marL="742950" indent="-285750">
              <a:spcBef>
                <a:spcPts val="600"/>
              </a:spcBef>
              <a:spcAft>
                <a:spcPts val="600"/>
              </a:spcAft>
              <a:buFont typeface="Arial" pitchFamily="34" charset="0"/>
              <a:buChar char="•"/>
              <a:defRPr/>
            </a:pPr>
            <a:r>
              <a:rPr lang="en-US" b="1" dirty="0" smtClean="0">
                <a:latin typeface="Calibri" pitchFamily="34" charset="0"/>
              </a:rPr>
              <a:t>Hospital Closing and Prior Reuse Plans</a:t>
            </a:r>
          </a:p>
          <a:p>
            <a:pPr marL="742950" indent="-285750">
              <a:spcAft>
                <a:spcPts val="600"/>
              </a:spcAft>
              <a:buFont typeface="Arial" pitchFamily="34" charset="0"/>
              <a:buChar char="•"/>
              <a:defRPr/>
            </a:pPr>
            <a:r>
              <a:rPr lang="en-US" b="1" dirty="0" smtClean="0">
                <a:solidFill>
                  <a:srgbClr val="C00000"/>
                </a:solidFill>
                <a:latin typeface="Calibri" pitchFamily="34" charset="0"/>
              </a:rPr>
              <a:t>Historic Significance of the Property</a:t>
            </a:r>
          </a:p>
          <a:p>
            <a:pPr marL="742950" indent="-285750">
              <a:spcAft>
                <a:spcPts val="600"/>
              </a:spcAft>
              <a:buFont typeface="Arial" pitchFamily="34" charset="0"/>
              <a:buChar char="•"/>
              <a:defRPr/>
            </a:pPr>
            <a:r>
              <a:rPr lang="en-US" b="1" dirty="0" smtClean="0">
                <a:latin typeface="Calibri" pitchFamily="34" charset="0"/>
              </a:rPr>
              <a:t>Environmental Clean-Up</a:t>
            </a:r>
          </a:p>
          <a:p>
            <a:pPr marL="742950" indent="-285750">
              <a:spcAft>
                <a:spcPts val="600"/>
              </a:spcAft>
              <a:buFont typeface="Arial" pitchFamily="34" charset="0"/>
              <a:buChar char="•"/>
              <a:defRPr/>
            </a:pPr>
            <a:r>
              <a:rPr lang="en-US" b="1" dirty="0">
                <a:latin typeface="Calibri" pitchFamily="34" charset="0"/>
              </a:rPr>
              <a:t>Public Utilities and Infrastructure</a:t>
            </a:r>
          </a:p>
          <a:p>
            <a:pPr marL="742950" indent="-285750">
              <a:spcAft>
                <a:spcPts val="600"/>
              </a:spcAft>
              <a:buFont typeface="Arial" pitchFamily="34" charset="0"/>
              <a:buChar char="•"/>
              <a:defRPr/>
            </a:pPr>
            <a:r>
              <a:rPr lang="en-US" b="1" dirty="0" smtClean="0">
                <a:latin typeface="Calibri" pitchFamily="34" charset="0"/>
              </a:rPr>
              <a:t>Preliminary Agreement Between Town and DCAMM</a:t>
            </a:r>
          </a:p>
          <a:p>
            <a:pPr marL="742950" indent="-285750">
              <a:spcAft>
                <a:spcPts val="600"/>
              </a:spcAft>
              <a:buFont typeface="Arial" pitchFamily="34" charset="0"/>
              <a:buChar char="•"/>
              <a:defRPr/>
            </a:pPr>
            <a:r>
              <a:rPr lang="en-US" b="1" dirty="0">
                <a:latin typeface="Calibri" pitchFamily="34" charset="0"/>
              </a:rPr>
              <a:t>Financial Context of Agreement</a:t>
            </a:r>
          </a:p>
          <a:p>
            <a:pPr marL="742950" indent="-285750">
              <a:spcAft>
                <a:spcPts val="600"/>
              </a:spcAft>
              <a:buFont typeface="Arial" pitchFamily="34" charset="0"/>
              <a:buChar char="•"/>
              <a:defRPr/>
            </a:pPr>
            <a:endParaRPr lang="en-US" b="1" dirty="0">
              <a:latin typeface="Calibri" pitchFamily="34" charset="0"/>
            </a:endParaRPr>
          </a:p>
          <a:p>
            <a:pPr>
              <a:spcAft>
                <a:spcPts val="600"/>
              </a:spcAft>
              <a:defRPr/>
            </a:pPr>
            <a:r>
              <a:rPr lang="en-US" sz="2000" dirty="0">
                <a:latin typeface="Calibri" pitchFamily="34" charset="0"/>
              </a:rPr>
              <a:t> </a:t>
            </a:r>
            <a:r>
              <a:rPr lang="en-US" sz="2000" dirty="0" smtClean="0">
                <a:latin typeface="Calibri" pitchFamily="34" charset="0"/>
              </a:rPr>
              <a:t>  </a:t>
            </a:r>
            <a:endParaRPr lang="en-US" sz="2000" dirty="0">
              <a:latin typeface="Calibri" pitchFamily="34" charset="0"/>
            </a:endParaRPr>
          </a:p>
          <a:p>
            <a:pPr>
              <a:defRPr/>
            </a:pPr>
            <a:r>
              <a:rPr lang="en-US" sz="1400" dirty="0">
                <a:latin typeface="Calibri" pitchFamily="34" charset="0"/>
              </a:rPr>
              <a:t>	</a:t>
            </a:r>
            <a:endParaRPr lang="en-US" dirty="0"/>
          </a:p>
        </p:txBody>
      </p:sp>
      <p:sp>
        <p:nvSpPr>
          <p:cNvPr id="12" name="Rectangle 11"/>
          <p:cNvSpPr/>
          <p:nvPr/>
        </p:nvSpPr>
        <p:spPr>
          <a:xfrm>
            <a:off x="30480" y="1752600"/>
            <a:ext cx="2514600" cy="677108"/>
          </a:xfrm>
          <a:prstGeom prst="rect">
            <a:avLst/>
          </a:prstGeom>
        </p:spPr>
        <p:txBody>
          <a:bodyPr wrap="square">
            <a:spAutoFit/>
          </a:bodyPr>
          <a:lstStyle/>
          <a:p>
            <a:pPr algn="r">
              <a:defRPr/>
            </a:pPr>
            <a:r>
              <a:rPr lang="en-US" sz="2400" b="1" dirty="0" smtClean="0">
                <a:solidFill>
                  <a:schemeClr val="bg1">
                    <a:lumMod val="50000"/>
                  </a:schemeClr>
                </a:solidFill>
                <a:latin typeface="Calibri" pitchFamily="34" charset="0"/>
              </a:rPr>
              <a:t>Public Workshop</a:t>
            </a:r>
            <a:endParaRPr lang="en-US" sz="2400" b="1" dirty="0">
              <a:solidFill>
                <a:schemeClr val="bg1">
                  <a:lumMod val="50000"/>
                </a:schemeClr>
              </a:solidFill>
              <a:latin typeface="Calibri" pitchFamily="34" charset="0"/>
            </a:endParaRPr>
          </a:p>
          <a:p>
            <a:pPr algn="r">
              <a:defRPr/>
            </a:pPr>
            <a:r>
              <a:rPr lang="en-US" sz="1400" b="1" dirty="0" smtClean="0">
                <a:solidFill>
                  <a:schemeClr val="bg1">
                    <a:lumMod val="50000"/>
                  </a:schemeClr>
                </a:solidFill>
                <a:latin typeface="Calibri" pitchFamily="34" charset="0"/>
              </a:rPr>
              <a:t>Saturday, January 11</a:t>
            </a:r>
            <a:r>
              <a:rPr lang="en-US" sz="1400" b="1" baseline="30000" dirty="0" smtClean="0">
                <a:solidFill>
                  <a:schemeClr val="bg1">
                    <a:lumMod val="50000"/>
                  </a:schemeClr>
                </a:solidFill>
                <a:latin typeface="Calibri" pitchFamily="34" charset="0"/>
              </a:rPr>
              <a:t>th</a:t>
            </a:r>
            <a:r>
              <a:rPr lang="en-US" sz="1400" b="1" dirty="0">
                <a:solidFill>
                  <a:schemeClr val="bg1">
                    <a:lumMod val="50000"/>
                  </a:schemeClr>
                </a:solidFill>
                <a:latin typeface="Calibri" pitchFamily="34" charset="0"/>
              </a:rPr>
              <a:t>, </a:t>
            </a:r>
            <a:r>
              <a:rPr lang="en-US" sz="1400" b="1" dirty="0" smtClean="0">
                <a:solidFill>
                  <a:schemeClr val="bg1">
                    <a:lumMod val="50000"/>
                  </a:schemeClr>
                </a:solidFill>
                <a:latin typeface="Calibri" pitchFamily="34" charset="0"/>
              </a:rPr>
              <a:t>2014</a:t>
            </a:r>
            <a:endParaRPr lang="en-US" sz="1400" b="1" dirty="0">
              <a:solidFill>
                <a:schemeClr val="bg1">
                  <a:lumMod val="50000"/>
                </a:schemeClr>
              </a:solidFill>
              <a:latin typeface="Calibri" pitchFamily="34" charset="0"/>
            </a:endParaRPr>
          </a:p>
        </p:txBody>
      </p:sp>
      <p:sp>
        <p:nvSpPr>
          <p:cNvPr id="11" name="Rectangle 10"/>
          <p:cNvSpPr/>
          <p:nvPr/>
        </p:nvSpPr>
        <p:spPr>
          <a:xfrm>
            <a:off x="-41910" y="3090446"/>
            <a:ext cx="2514600" cy="400110"/>
          </a:xfrm>
          <a:prstGeom prst="rect">
            <a:avLst/>
          </a:prstGeom>
        </p:spPr>
        <p:txBody>
          <a:bodyPr wrap="square">
            <a:spAutoFit/>
          </a:bodyPr>
          <a:lstStyle/>
          <a:p>
            <a:pPr algn="r">
              <a:defRPr/>
            </a:pPr>
            <a:r>
              <a:rPr lang="en-US" sz="2000" dirty="0" smtClean="0">
                <a:solidFill>
                  <a:schemeClr val="accent3">
                    <a:lumMod val="75000"/>
                  </a:schemeClr>
                </a:solidFill>
                <a:latin typeface="Calibri" pitchFamily="34" charset="0"/>
              </a:rPr>
              <a:t>Michael Taylor</a:t>
            </a:r>
            <a:endParaRPr lang="en-US" sz="2000" dirty="0">
              <a:solidFill>
                <a:schemeClr val="accent3">
                  <a:lumMod val="75000"/>
                </a:schemeClr>
              </a:solidFill>
              <a:latin typeface="Calibri" pitchFamily="34" charset="0"/>
            </a:endParaRPr>
          </a:p>
        </p:txBody>
      </p:sp>
    </p:spTree>
    <p:extLst>
      <p:ext uri="{BB962C8B-B14F-4D97-AF65-F5344CB8AC3E}">
        <p14:creationId xmlns:p14="http://schemas.microsoft.com/office/powerpoint/2010/main" xmlns="" val="2200129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9144000" cy="124968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53340" y="1249680"/>
            <a:ext cx="9144000" cy="3048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4" name="Straight Connector 13"/>
          <p:cNvCxnSpPr/>
          <p:nvPr/>
        </p:nvCxnSpPr>
        <p:spPr>
          <a:xfrm>
            <a:off x="2590800" y="0"/>
            <a:ext cx="0" cy="6858000"/>
          </a:xfrm>
          <a:prstGeom prst="line">
            <a:avLst/>
          </a:prstGeom>
          <a:ln w="19050">
            <a:solidFill>
              <a:schemeClr val="tx1">
                <a:lumMod val="65000"/>
                <a:lumOff val="3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055" name="Picture 4" descr="C:\Documents and Settings\Administrator\My Documents\LA Work\Dodson&amp;Flinker Log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2890" y="6323795"/>
            <a:ext cx="22098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6" name="Picture 5"/>
          <p:cNvPicPr>
            <a:picLocks noChangeAspect="1" noChangeArrowheads="1"/>
          </p:cNvPicPr>
          <p:nvPr/>
        </p:nvPicPr>
        <p:blipFill>
          <a:blip r:embed="rId3" cstate="print">
            <a:grayscl/>
            <a:extLst>
              <a:ext uri="{28A0092B-C50C-407E-A947-70E740481C1C}">
                <a14:useLocalDpi xmlns:a14="http://schemas.microsoft.com/office/drawing/2010/main" xmlns="" val="0"/>
              </a:ext>
            </a:extLst>
          </a:blip>
          <a:srcRect l="23808" t="19048" r="51428" b="74095"/>
          <a:stretch>
            <a:fillRect/>
          </a:stretch>
        </p:blipFill>
        <p:spPr bwMode="auto">
          <a:xfrm>
            <a:off x="186690" y="5914220"/>
            <a:ext cx="23622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Text Box 5"/>
          <p:cNvSpPr txBox="1">
            <a:spLocks noChangeArrowheads="1"/>
          </p:cNvSpPr>
          <p:nvPr/>
        </p:nvSpPr>
        <p:spPr bwMode="auto">
          <a:xfrm>
            <a:off x="2590800" y="141684"/>
            <a:ext cx="4800600" cy="1107996"/>
          </a:xfrm>
          <a:prstGeom prst="rect">
            <a:avLst/>
          </a:prstGeom>
          <a:noFill/>
          <a:ln w="9525">
            <a:noFill/>
            <a:miter lim="800000"/>
            <a:headEnd/>
            <a:tailEnd/>
          </a:ln>
          <a:effectLst/>
        </p:spPr>
        <p:txBody>
          <a:bodyPr>
            <a:spAutoFit/>
          </a:bodyPr>
          <a:lstStyle/>
          <a:p>
            <a:pPr algn="r">
              <a:spcBef>
                <a:spcPct val="50000"/>
              </a:spcBef>
              <a:defRPr/>
            </a:pPr>
            <a:r>
              <a:rPr lang="en-US" sz="6600" b="1" dirty="0" smtClean="0">
                <a:solidFill>
                  <a:schemeClr val="accent3">
                    <a:lumMod val="75000"/>
                  </a:schemeClr>
                </a:solidFill>
                <a:latin typeface="Calibri" pitchFamily="34" charset="0"/>
              </a:rPr>
              <a:t>VISIONING</a:t>
            </a:r>
            <a:endParaRPr lang="en-US" sz="4000" b="1" dirty="0">
              <a:solidFill>
                <a:schemeClr val="accent3">
                  <a:lumMod val="75000"/>
                </a:schemeClr>
              </a:solidFill>
              <a:latin typeface="Calibri" pitchFamily="34" charset="0"/>
            </a:endParaRPr>
          </a:p>
        </p:txBody>
      </p:sp>
      <p:sp>
        <p:nvSpPr>
          <p:cNvPr id="18" name="Rectangle 17"/>
          <p:cNvSpPr/>
          <p:nvPr/>
        </p:nvSpPr>
        <p:spPr>
          <a:xfrm>
            <a:off x="-53340" y="280183"/>
            <a:ext cx="2541588" cy="830997"/>
          </a:xfrm>
          <a:prstGeom prst="rect">
            <a:avLst/>
          </a:prstGeom>
        </p:spPr>
        <p:txBody>
          <a:bodyPr>
            <a:spAutoFit/>
          </a:bodyPr>
          <a:lstStyle/>
          <a:p>
            <a:pPr algn="r">
              <a:defRPr/>
            </a:pPr>
            <a:r>
              <a:rPr lang="en-US" sz="2400" b="1" dirty="0" smtClean="0">
                <a:solidFill>
                  <a:schemeClr val="accent3">
                    <a:lumMod val="75000"/>
                  </a:schemeClr>
                </a:solidFill>
                <a:latin typeface="Calibri" pitchFamily="34" charset="0"/>
              </a:rPr>
              <a:t>Medfield State Hospital </a:t>
            </a:r>
            <a:endParaRPr lang="en-US" sz="2400" b="1" dirty="0">
              <a:solidFill>
                <a:schemeClr val="accent3">
                  <a:lumMod val="75000"/>
                </a:schemeClr>
              </a:solidFill>
            </a:endParaRPr>
          </a:p>
        </p:txBody>
      </p:sp>
      <p:sp>
        <p:nvSpPr>
          <p:cNvPr id="15" name="Rectangle 14"/>
          <p:cNvSpPr/>
          <p:nvPr/>
        </p:nvSpPr>
        <p:spPr>
          <a:xfrm>
            <a:off x="2594610" y="2110204"/>
            <a:ext cx="6396990" cy="4447371"/>
          </a:xfrm>
          <a:prstGeom prst="rect">
            <a:avLst/>
          </a:prstGeom>
        </p:spPr>
        <p:txBody>
          <a:bodyPr wrap="square">
            <a:spAutoFit/>
          </a:bodyPr>
          <a:lstStyle/>
          <a:p>
            <a:pPr>
              <a:spcAft>
                <a:spcPts val="600"/>
              </a:spcAft>
              <a:defRPr/>
            </a:pPr>
            <a:r>
              <a:rPr lang="en-US" dirty="0" smtClean="0">
                <a:latin typeface="Calibri" pitchFamily="34" charset="0"/>
              </a:rPr>
              <a:t>  </a:t>
            </a:r>
            <a:r>
              <a:rPr lang="en-US" sz="2400" b="1" dirty="0" smtClean="0">
                <a:latin typeface="Calibri" pitchFamily="34" charset="0"/>
              </a:rPr>
              <a:t>HISTORIC SIGNIFICANCE OF THE PROPERTY</a:t>
            </a:r>
          </a:p>
          <a:p>
            <a:pPr marL="742950" indent="-285750">
              <a:spcAft>
                <a:spcPts val="600"/>
              </a:spcAft>
              <a:buFont typeface="Arial" pitchFamily="34" charset="0"/>
              <a:buChar char="•"/>
              <a:defRPr/>
            </a:pPr>
            <a:r>
              <a:rPr lang="en-US" dirty="0" smtClean="0"/>
              <a:t>Medfield </a:t>
            </a:r>
            <a:r>
              <a:rPr lang="en-US" dirty="0"/>
              <a:t>State Hospital (MSH) began operation in </a:t>
            </a:r>
            <a:r>
              <a:rPr lang="en-US" dirty="0" smtClean="0"/>
              <a:t>1896.</a:t>
            </a:r>
          </a:p>
          <a:p>
            <a:pPr marL="742950" indent="-285750">
              <a:spcAft>
                <a:spcPts val="600"/>
              </a:spcAft>
              <a:buFont typeface="Arial" pitchFamily="34" charset="0"/>
              <a:buChar char="•"/>
              <a:defRPr/>
            </a:pPr>
            <a:r>
              <a:rPr lang="en-US" dirty="0" smtClean="0"/>
              <a:t>Originally 25 </a:t>
            </a:r>
            <a:r>
              <a:rPr lang="en-US" dirty="0"/>
              <a:t>buildings and a large barn on 425 </a:t>
            </a:r>
            <a:r>
              <a:rPr lang="en-US" dirty="0" smtClean="0"/>
              <a:t>acres.</a:t>
            </a:r>
          </a:p>
          <a:p>
            <a:pPr marL="742950" indent="-285750">
              <a:spcAft>
                <a:spcPts val="600"/>
              </a:spcAft>
              <a:buFont typeface="Arial" pitchFamily="34" charset="0"/>
              <a:buChar char="•"/>
              <a:defRPr/>
            </a:pPr>
            <a:r>
              <a:rPr lang="en-US" dirty="0" smtClean="0"/>
              <a:t>Built </a:t>
            </a:r>
            <a:r>
              <a:rPr lang="en-US" dirty="0"/>
              <a:t>as a psychiatric hospital to relieve crowding at other </a:t>
            </a:r>
            <a:r>
              <a:rPr lang="en-US" dirty="0" smtClean="0"/>
              <a:t>state facilities.</a:t>
            </a:r>
          </a:p>
          <a:p>
            <a:pPr marL="742950" indent="-285750">
              <a:spcAft>
                <a:spcPts val="600"/>
              </a:spcAft>
              <a:buFont typeface="Arial" pitchFamily="34" charset="0"/>
              <a:buChar char="•"/>
              <a:defRPr/>
            </a:pPr>
            <a:r>
              <a:rPr lang="en-US" dirty="0" smtClean="0"/>
              <a:t>1920’s - 1950’s</a:t>
            </a:r>
            <a:r>
              <a:rPr lang="en-US" dirty="0"/>
              <a:t>, the facility had grown </a:t>
            </a:r>
            <a:r>
              <a:rPr lang="en-US" dirty="0" smtClean="0"/>
              <a:t>to patient </a:t>
            </a:r>
            <a:r>
              <a:rPr lang="en-US" dirty="0"/>
              <a:t>population </a:t>
            </a:r>
            <a:r>
              <a:rPr lang="en-US" dirty="0" smtClean="0"/>
              <a:t>over </a:t>
            </a:r>
            <a:r>
              <a:rPr lang="en-US" dirty="0"/>
              <a:t>2,000 people.  </a:t>
            </a:r>
            <a:endParaRPr lang="en-US" dirty="0" smtClean="0"/>
          </a:p>
          <a:p>
            <a:pPr marL="742950" indent="-285750">
              <a:spcAft>
                <a:spcPts val="600"/>
              </a:spcAft>
              <a:buFont typeface="Arial" pitchFamily="34" charset="0"/>
              <a:buChar char="•"/>
              <a:defRPr/>
            </a:pPr>
            <a:r>
              <a:rPr lang="en-US" dirty="0" smtClean="0"/>
              <a:t>Since 1960’s</a:t>
            </a:r>
            <a:r>
              <a:rPr lang="en-US" dirty="0"/>
              <a:t>, changes in the care of the mentally ill led to a decline in the </a:t>
            </a:r>
            <a:r>
              <a:rPr lang="en-US" dirty="0" smtClean="0"/>
              <a:t>population.</a:t>
            </a:r>
          </a:p>
          <a:p>
            <a:pPr marL="742950" indent="-285750">
              <a:spcAft>
                <a:spcPts val="600"/>
              </a:spcAft>
              <a:buFont typeface="Arial" pitchFamily="34" charset="0"/>
              <a:buChar char="•"/>
              <a:defRPr/>
            </a:pPr>
            <a:r>
              <a:rPr lang="en-US" dirty="0" smtClean="0"/>
              <a:t>MSH closed completely </a:t>
            </a:r>
            <a:r>
              <a:rPr lang="en-US" dirty="0"/>
              <a:t>in 2003. </a:t>
            </a:r>
          </a:p>
          <a:p>
            <a:pPr marL="742950" indent="-285750">
              <a:spcAft>
                <a:spcPts val="600"/>
              </a:spcAft>
              <a:buFont typeface="Arial" pitchFamily="34" charset="0"/>
              <a:buChar char="•"/>
              <a:defRPr/>
            </a:pPr>
            <a:endParaRPr lang="en-US" b="1" dirty="0">
              <a:latin typeface="Calibri" pitchFamily="34" charset="0"/>
            </a:endParaRPr>
          </a:p>
          <a:p>
            <a:pPr>
              <a:spcAft>
                <a:spcPts val="600"/>
              </a:spcAft>
              <a:defRPr/>
            </a:pPr>
            <a:r>
              <a:rPr lang="en-US" sz="2000" dirty="0">
                <a:latin typeface="Calibri" pitchFamily="34" charset="0"/>
              </a:rPr>
              <a:t> </a:t>
            </a:r>
            <a:r>
              <a:rPr lang="en-US" sz="2000" dirty="0" smtClean="0">
                <a:latin typeface="Calibri" pitchFamily="34" charset="0"/>
              </a:rPr>
              <a:t>  </a:t>
            </a:r>
            <a:endParaRPr lang="en-US" sz="2000" dirty="0">
              <a:latin typeface="Calibri" pitchFamily="34" charset="0"/>
            </a:endParaRPr>
          </a:p>
          <a:p>
            <a:pPr>
              <a:defRPr/>
            </a:pPr>
            <a:r>
              <a:rPr lang="en-US" sz="1400" dirty="0">
                <a:latin typeface="Calibri" pitchFamily="34" charset="0"/>
              </a:rPr>
              <a:t>	</a:t>
            </a:r>
            <a:endParaRPr lang="en-US" dirty="0"/>
          </a:p>
        </p:txBody>
      </p:sp>
      <p:sp>
        <p:nvSpPr>
          <p:cNvPr id="12" name="Rectangle 11"/>
          <p:cNvSpPr/>
          <p:nvPr/>
        </p:nvSpPr>
        <p:spPr>
          <a:xfrm>
            <a:off x="30480" y="1752600"/>
            <a:ext cx="2514600" cy="677108"/>
          </a:xfrm>
          <a:prstGeom prst="rect">
            <a:avLst/>
          </a:prstGeom>
        </p:spPr>
        <p:txBody>
          <a:bodyPr wrap="square">
            <a:spAutoFit/>
          </a:bodyPr>
          <a:lstStyle/>
          <a:p>
            <a:pPr algn="r">
              <a:defRPr/>
            </a:pPr>
            <a:r>
              <a:rPr lang="en-US" sz="2400" b="1" dirty="0" smtClean="0">
                <a:solidFill>
                  <a:schemeClr val="bg1">
                    <a:lumMod val="50000"/>
                  </a:schemeClr>
                </a:solidFill>
                <a:latin typeface="Calibri" pitchFamily="34" charset="0"/>
              </a:rPr>
              <a:t>Public Workshop</a:t>
            </a:r>
            <a:endParaRPr lang="en-US" sz="2400" b="1" dirty="0">
              <a:solidFill>
                <a:schemeClr val="bg1">
                  <a:lumMod val="50000"/>
                </a:schemeClr>
              </a:solidFill>
              <a:latin typeface="Calibri" pitchFamily="34" charset="0"/>
            </a:endParaRPr>
          </a:p>
          <a:p>
            <a:pPr algn="r">
              <a:defRPr/>
            </a:pPr>
            <a:r>
              <a:rPr lang="en-US" sz="1400" b="1" dirty="0" smtClean="0">
                <a:solidFill>
                  <a:schemeClr val="bg1">
                    <a:lumMod val="50000"/>
                  </a:schemeClr>
                </a:solidFill>
                <a:latin typeface="Calibri" pitchFamily="34" charset="0"/>
              </a:rPr>
              <a:t>Saturday, January 11</a:t>
            </a:r>
            <a:r>
              <a:rPr lang="en-US" sz="1400" b="1" baseline="30000" dirty="0" smtClean="0">
                <a:solidFill>
                  <a:schemeClr val="bg1">
                    <a:lumMod val="50000"/>
                  </a:schemeClr>
                </a:solidFill>
                <a:latin typeface="Calibri" pitchFamily="34" charset="0"/>
              </a:rPr>
              <a:t>th</a:t>
            </a:r>
            <a:r>
              <a:rPr lang="en-US" sz="1400" b="1" dirty="0">
                <a:solidFill>
                  <a:schemeClr val="bg1">
                    <a:lumMod val="50000"/>
                  </a:schemeClr>
                </a:solidFill>
                <a:latin typeface="Calibri" pitchFamily="34" charset="0"/>
              </a:rPr>
              <a:t>, </a:t>
            </a:r>
            <a:r>
              <a:rPr lang="en-US" sz="1400" b="1" dirty="0" smtClean="0">
                <a:solidFill>
                  <a:schemeClr val="bg1">
                    <a:lumMod val="50000"/>
                  </a:schemeClr>
                </a:solidFill>
                <a:latin typeface="Calibri" pitchFamily="34" charset="0"/>
              </a:rPr>
              <a:t>2014</a:t>
            </a:r>
            <a:endParaRPr lang="en-US" sz="1400" b="1" dirty="0">
              <a:solidFill>
                <a:schemeClr val="bg1">
                  <a:lumMod val="50000"/>
                </a:schemeClr>
              </a:solidFill>
              <a:latin typeface="Calibri" pitchFamily="34" charset="0"/>
            </a:endParaRPr>
          </a:p>
        </p:txBody>
      </p:sp>
      <p:sp>
        <p:nvSpPr>
          <p:cNvPr id="11" name="Rectangle 10"/>
          <p:cNvSpPr/>
          <p:nvPr/>
        </p:nvSpPr>
        <p:spPr>
          <a:xfrm>
            <a:off x="-41910" y="3090446"/>
            <a:ext cx="2514600" cy="400110"/>
          </a:xfrm>
          <a:prstGeom prst="rect">
            <a:avLst/>
          </a:prstGeom>
        </p:spPr>
        <p:txBody>
          <a:bodyPr wrap="square">
            <a:spAutoFit/>
          </a:bodyPr>
          <a:lstStyle/>
          <a:p>
            <a:pPr algn="r">
              <a:defRPr/>
            </a:pPr>
            <a:r>
              <a:rPr lang="en-US" sz="2000" dirty="0" smtClean="0">
                <a:solidFill>
                  <a:schemeClr val="accent3">
                    <a:lumMod val="75000"/>
                  </a:schemeClr>
                </a:solidFill>
                <a:latin typeface="Calibri" pitchFamily="34" charset="0"/>
              </a:rPr>
              <a:t>Michael Taylor</a:t>
            </a:r>
            <a:endParaRPr lang="en-US" sz="2000" dirty="0">
              <a:solidFill>
                <a:schemeClr val="accent3">
                  <a:lumMod val="75000"/>
                </a:schemeClr>
              </a:solidFill>
              <a:latin typeface="Calibri" pitchFamily="34" charset="0"/>
            </a:endParaRPr>
          </a:p>
        </p:txBody>
      </p:sp>
    </p:spTree>
    <p:extLst>
      <p:ext uri="{BB962C8B-B14F-4D97-AF65-F5344CB8AC3E}">
        <p14:creationId xmlns:p14="http://schemas.microsoft.com/office/powerpoint/2010/main" xmlns="" val="16590625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9144000" cy="124968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53340" y="1249680"/>
            <a:ext cx="9144000" cy="3048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4" name="Straight Connector 13"/>
          <p:cNvCxnSpPr/>
          <p:nvPr/>
        </p:nvCxnSpPr>
        <p:spPr>
          <a:xfrm>
            <a:off x="2590800" y="0"/>
            <a:ext cx="0" cy="6858000"/>
          </a:xfrm>
          <a:prstGeom prst="line">
            <a:avLst/>
          </a:prstGeom>
          <a:ln w="19050">
            <a:solidFill>
              <a:schemeClr val="tx1">
                <a:lumMod val="65000"/>
                <a:lumOff val="3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055" name="Picture 4" descr="C:\Documents and Settings\Administrator\My Documents\LA Work\Dodson&amp;Flinker Log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2890" y="6323795"/>
            <a:ext cx="22098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6" name="Picture 5"/>
          <p:cNvPicPr>
            <a:picLocks noChangeAspect="1" noChangeArrowheads="1"/>
          </p:cNvPicPr>
          <p:nvPr/>
        </p:nvPicPr>
        <p:blipFill>
          <a:blip r:embed="rId3" cstate="print">
            <a:grayscl/>
            <a:extLst>
              <a:ext uri="{28A0092B-C50C-407E-A947-70E740481C1C}">
                <a14:useLocalDpi xmlns:a14="http://schemas.microsoft.com/office/drawing/2010/main" xmlns="" val="0"/>
              </a:ext>
            </a:extLst>
          </a:blip>
          <a:srcRect l="23808" t="19048" r="51428" b="74095"/>
          <a:stretch>
            <a:fillRect/>
          </a:stretch>
        </p:blipFill>
        <p:spPr bwMode="auto">
          <a:xfrm>
            <a:off x="186690" y="5914220"/>
            <a:ext cx="23622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Text Box 5"/>
          <p:cNvSpPr txBox="1">
            <a:spLocks noChangeArrowheads="1"/>
          </p:cNvSpPr>
          <p:nvPr/>
        </p:nvSpPr>
        <p:spPr bwMode="auto">
          <a:xfrm>
            <a:off x="2590800" y="141684"/>
            <a:ext cx="4800600" cy="1107996"/>
          </a:xfrm>
          <a:prstGeom prst="rect">
            <a:avLst/>
          </a:prstGeom>
          <a:noFill/>
          <a:ln w="9525">
            <a:noFill/>
            <a:miter lim="800000"/>
            <a:headEnd/>
            <a:tailEnd/>
          </a:ln>
          <a:effectLst/>
        </p:spPr>
        <p:txBody>
          <a:bodyPr>
            <a:spAutoFit/>
          </a:bodyPr>
          <a:lstStyle/>
          <a:p>
            <a:pPr algn="r">
              <a:spcBef>
                <a:spcPct val="50000"/>
              </a:spcBef>
              <a:defRPr/>
            </a:pPr>
            <a:r>
              <a:rPr lang="en-US" sz="6600" b="1" dirty="0" smtClean="0">
                <a:solidFill>
                  <a:schemeClr val="accent3">
                    <a:lumMod val="75000"/>
                  </a:schemeClr>
                </a:solidFill>
                <a:latin typeface="Calibri" pitchFamily="34" charset="0"/>
              </a:rPr>
              <a:t>VISIONING</a:t>
            </a:r>
            <a:endParaRPr lang="en-US" sz="4000" b="1" dirty="0">
              <a:solidFill>
                <a:schemeClr val="accent3">
                  <a:lumMod val="75000"/>
                </a:schemeClr>
              </a:solidFill>
              <a:latin typeface="Calibri" pitchFamily="34" charset="0"/>
            </a:endParaRPr>
          </a:p>
        </p:txBody>
      </p:sp>
      <p:sp>
        <p:nvSpPr>
          <p:cNvPr id="18" name="Rectangle 17"/>
          <p:cNvSpPr/>
          <p:nvPr/>
        </p:nvSpPr>
        <p:spPr>
          <a:xfrm>
            <a:off x="-53340" y="280183"/>
            <a:ext cx="2541588" cy="830997"/>
          </a:xfrm>
          <a:prstGeom prst="rect">
            <a:avLst/>
          </a:prstGeom>
        </p:spPr>
        <p:txBody>
          <a:bodyPr>
            <a:spAutoFit/>
          </a:bodyPr>
          <a:lstStyle/>
          <a:p>
            <a:pPr algn="r">
              <a:defRPr/>
            </a:pPr>
            <a:r>
              <a:rPr lang="en-US" sz="2400" b="1" dirty="0" smtClean="0">
                <a:solidFill>
                  <a:schemeClr val="accent3">
                    <a:lumMod val="75000"/>
                  </a:schemeClr>
                </a:solidFill>
                <a:latin typeface="Calibri" pitchFamily="34" charset="0"/>
              </a:rPr>
              <a:t>Medfield State Hospital </a:t>
            </a:r>
            <a:endParaRPr lang="en-US" sz="2400" b="1" dirty="0">
              <a:solidFill>
                <a:schemeClr val="accent3">
                  <a:lumMod val="75000"/>
                </a:schemeClr>
              </a:solidFill>
            </a:endParaRPr>
          </a:p>
        </p:txBody>
      </p:sp>
      <p:sp>
        <p:nvSpPr>
          <p:cNvPr id="15" name="Rectangle 14"/>
          <p:cNvSpPr/>
          <p:nvPr/>
        </p:nvSpPr>
        <p:spPr>
          <a:xfrm>
            <a:off x="2594610" y="2110204"/>
            <a:ext cx="6396990" cy="4478149"/>
          </a:xfrm>
          <a:prstGeom prst="rect">
            <a:avLst/>
          </a:prstGeom>
        </p:spPr>
        <p:txBody>
          <a:bodyPr wrap="square">
            <a:spAutoFit/>
          </a:bodyPr>
          <a:lstStyle/>
          <a:p>
            <a:pPr>
              <a:spcAft>
                <a:spcPts val="600"/>
              </a:spcAft>
              <a:defRPr/>
            </a:pPr>
            <a:r>
              <a:rPr lang="en-US" dirty="0" smtClean="0">
                <a:latin typeface="Calibri" pitchFamily="34" charset="0"/>
              </a:rPr>
              <a:t>  </a:t>
            </a:r>
            <a:endParaRPr lang="en-US" dirty="0">
              <a:latin typeface="Calibri" pitchFamily="34" charset="0"/>
            </a:endParaRPr>
          </a:p>
          <a:p>
            <a:pPr>
              <a:spcAft>
                <a:spcPts val="600"/>
              </a:spcAft>
              <a:defRPr/>
            </a:pPr>
            <a:r>
              <a:rPr lang="en-US" dirty="0" smtClean="0">
                <a:latin typeface="Calibri" pitchFamily="34" charset="0"/>
              </a:rPr>
              <a:t>  </a:t>
            </a:r>
            <a:r>
              <a:rPr lang="en-US" sz="2400" b="1" dirty="0" smtClean="0">
                <a:latin typeface="Calibri" pitchFamily="34" charset="0"/>
              </a:rPr>
              <a:t>CURRENT CONDITIONS AND CONSIDERATIONS</a:t>
            </a:r>
          </a:p>
          <a:p>
            <a:pPr marL="742950" indent="-285750">
              <a:spcBef>
                <a:spcPts val="600"/>
              </a:spcBef>
              <a:spcAft>
                <a:spcPts val="600"/>
              </a:spcAft>
              <a:buFont typeface="Arial" pitchFamily="34" charset="0"/>
              <a:buChar char="•"/>
              <a:defRPr/>
            </a:pPr>
            <a:r>
              <a:rPr lang="en-US" b="1" dirty="0"/>
              <a:t>Hospital Property Parcels &amp; Proposed Disposition</a:t>
            </a:r>
          </a:p>
          <a:p>
            <a:pPr marL="742950" indent="-285750">
              <a:spcBef>
                <a:spcPts val="600"/>
              </a:spcBef>
              <a:spcAft>
                <a:spcPts val="600"/>
              </a:spcAft>
              <a:buFont typeface="Arial" pitchFamily="34" charset="0"/>
              <a:buChar char="•"/>
              <a:defRPr/>
            </a:pPr>
            <a:r>
              <a:rPr lang="en-US" b="1" dirty="0" smtClean="0">
                <a:latin typeface="Calibri" pitchFamily="34" charset="0"/>
              </a:rPr>
              <a:t>Hospital Closing and Prior Reuse Plans</a:t>
            </a:r>
          </a:p>
          <a:p>
            <a:pPr marL="742950" indent="-285750">
              <a:spcAft>
                <a:spcPts val="600"/>
              </a:spcAft>
              <a:buFont typeface="Arial" pitchFamily="34" charset="0"/>
              <a:buChar char="•"/>
              <a:defRPr/>
            </a:pPr>
            <a:r>
              <a:rPr lang="en-US" b="1" dirty="0" smtClean="0">
                <a:latin typeface="Calibri" pitchFamily="34" charset="0"/>
              </a:rPr>
              <a:t>Historic Significance of the Property</a:t>
            </a:r>
          </a:p>
          <a:p>
            <a:pPr marL="742950" indent="-285750">
              <a:spcAft>
                <a:spcPts val="600"/>
              </a:spcAft>
              <a:buFont typeface="Arial" pitchFamily="34" charset="0"/>
              <a:buChar char="•"/>
              <a:defRPr/>
            </a:pPr>
            <a:r>
              <a:rPr lang="en-US" b="1" dirty="0" smtClean="0">
                <a:solidFill>
                  <a:srgbClr val="C00000"/>
                </a:solidFill>
                <a:latin typeface="Calibri" pitchFamily="34" charset="0"/>
              </a:rPr>
              <a:t>Environmental Clean-Up</a:t>
            </a:r>
          </a:p>
          <a:p>
            <a:pPr marL="742950" indent="-285750">
              <a:spcAft>
                <a:spcPts val="600"/>
              </a:spcAft>
              <a:buFont typeface="Arial" pitchFamily="34" charset="0"/>
              <a:buChar char="•"/>
              <a:defRPr/>
            </a:pPr>
            <a:r>
              <a:rPr lang="en-US" b="1" dirty="0">
                <a:latin typeface="Calibri" pitchFamily="34" charset="0"/>
              </a:rPr>
              <a:t>Public Utilities and Infrastructure</a:t>
            </a:r>
          </a:p>
          <a:p>
            <a:pPr marL="742950" indent="-285750">
              <a:spcAft>
                <a:spcPts val="600"/>
              </a:spcAft>
              <a:buFont typeface="Arial" pitchFamily="34" charset="0"/>
              <a:buChar char="•"/>
              <a:defRPr/>
            </a:pPr>
            <a:r>
              <a:rPr lang="en-US" b="1" dirty="0" smtClean="0">
                <a:latin typeface="Calibri" pitchFamily="34" charset="0"/>
              </a:rPr>
              <a:t>Preliminary Agreement Between Town and DCAMM</a:t>
            </a:r>
          </a:p>
          <a:p>
            <a:pPr marL="742950" indent="-285750">
              <a:spcAft>
                <a:spcPts val="600"/>
              </a:spcAft>
              <a:buFont typeface="Arial" pitchFamily="34" charset="0"/>
              <a:buChar char="•"/>
              <a:defRPr/>
            </a:pPr>
            <a:r>
              <a:rPr lang="en-US" b="1" dirty="0">
                <a:latin typeface="Calibri" pitchFamily="34" charset="0"/>
              </a:rPr>
              <a:t>Financial Context </a:t>
            </a:r>
          </a:p>
          <a:p>
            <a:pPr marL="742950" indent="-285750">
              <a:spcAft>
                <a:spcPts val="600"/>
              </a:spcAft>
              <a:buFont typeface="Arial" pitchFamily="34" charset="0"/>
              <a:buChar char="•"/>
              <a:defRPr/>
            </a:pPr>
            <a:endParaRPr lang="en-US" b="1" dirty="0">
              <a:latin typeface="Calibri" pitchFamily="34" charset="0"/>
            </a:endParaRPr>
          </a:p>
          <a:p>
            <a:pPr>
              <a:spcAft>
                <a:spcPts val="600"/>
              </a:spcAft>
              <a:defRPr/>
            </a:pPr>
            <a:r>
              <a:rPr lang="en-US" sz="2000" dirty="0">
                <a:latin typeface="Calibri" pitchFamily="34" charset="0"/>
              </a:rPr>
              <a:t> </a:t>
            </a:r>
            <a:r>
              <a:rPr lang="en-US" sz="2000" dirty="0" smtClean="0">
                <a:latin typeface="Calibri" pitchFamily="34" charset="0"/>
              </a:rPr>
              <a:t>  </a:t>
            </a:r>
            <a:endParaRPr lang="en-US" sz="2000" dirty="0">
              <a:latin typeface="Calibri" pitchFamily="34" charset="0"/>
            </a:endParaRPr>
          </a:p>
          <a:p>
            <a:pPr>
              <a:defRPr/>
            </a:pPr>
            <a:r>
              <a:rPr lang="en-US" sz="1400" dirty="0">
                <a:latin typeface="Calibri" pitchFamily="34" charset="0"/>
              </a:rPr>
              <a:t>	</a:t>
            </a:r>
            <a:endParaRPr lang="en-US" dirty="0"/>
          </a:p>
        </p:txBody>
      </p:sp>
      <p:sp>
        <p:nvSpPr>
          <p:cNvPr id="12" name="Rectangle 11"/>
          <p:cNvSpPr/>
          <p:nvPr/>
        </p:nvSpPr>
        <p:spPr>
          <a:xfrm>
            <a:off x="30480" y="1752600"/>
            <a:ext cx="2514600" cy="677108"/>
          </a:xfrm>
          <a:prstGeom prst="rect">
            <a:avLst/>
          </a:prstGeom>
        </p:spPr>
        <p:txBody>
          <a:bodyPr wrap="square">
            <a:spAutoFit/>
          </a:bodyPr>
          <a:lstStyle/>
          <a:p>
            <a:pPr algn="r">
              <a:defRPr/>
            </a:pPr>
            <a:r>
              <a:rPr lang="en-US" sz="2400" b="1" dirty="0" smtClean="0">
                <a:solidFill>
                  <a:schemeClr val="bg1">
                    <a:lumMod val="50000"/>
                  </a:schemeClr>
                </a:solidFill>
                <a:latin typeface="Calibri" pitchFamily="34" charset="0"/>
              </a:rPr>
              <a:t>Public Workshop</a:t>
            </a:r>
            <a:endParaRPr lang="en-US" sz="2400" b="1" dirty="0">
              <a:solidFill>
                <a:schemeClr val="bg1">
                  <a:lumMod val="50000"/>
                </a:schemeClr>
              </a:solidFill>
              <a:latin typeface="Calibri" pitchFamily="34" charset="0"/>
            </a:endParaRPr>
          </a:p>
          <a:p>
            <a:pPr algn="r">
              <a:defRPr/>
            </a:pPr>
            <a:r>
              <a:rPr lang="en-US" sz="1400" b="1" dirty="0" smtClean="0">
                <a:solidFill>
                  <a:schemeClr val="bg1">
                    <a:lumMod val="50000"/>
                  </a:schemeClr>
                </a:solidFill>
                <a:latin typeface="Calibri" pitchFamily="34" charset="0"/>
              </a:rPr>
              <a:t>Saturday, January 11</a:t>
            </a:r>
            <a:r>
              <a:rPr lang="en-US" sz="1400" b="1" baseline="30000" dirty="0" smtClean="0">
                <a:solidFill>
                  <a:schemeClr val="bg1">
                    <a:lumMod val="50000"/>
                  </a:schemeClr>
                </a:solidFill>
                <a:latin typeface="Calibri" pitchFamily="34" charset="0"/>
              </a:rPr>
              <a:t>th</a:t>
            </a:r>
            <a:r>
              <a:rPr lang="en-US" sz="1400" b="1" dirty="0">
                <a:solidFill>
                  <a:schemeClr val="bg1">
                    <a:lumMod val="50000"/>
                  </a:schemeClr>
                </a:solidFill>
                <a:latin typeface="Calibri" pitchFamily="34" charset="0"/>
              </a:rPr>
              <a:t>, </a:t>
            </a:r>
            <a:r>
              <a:rPr lang="en-US" sz="1400" b="1" dirty="0" smtClean="0">
                <a:solidFill>
                  <a:schemeClr val="bg1">
                    <a:lumMod val="50000"/>
                  </a:schemeClr>
                </a:solidFill>
                <a:latin typeface="Calibri" pitchFamily="34" charset="0"/>
              </a:rPr>
              <a:t>2014</a:t>
            </a:r>
            <a:endParaRPr lang="en-US" sz="1400" b="1" dirty="0">
              <a:solidFill>
                <a:schemeClr val="bg1">
                  <a:lumMod val="50000"/>
                </a:schemeClr>
              </a:solidFill>
              <a:latin typeface="Calibri" pitchFamily="34" charset="0"/>
            </a:endParaRPr>
          </a:p>
        </p:txBody>
      </p:sp>
      <p:sp>
        <p:nvSpPr>
          <p:cNvPr id="11" name="Rectangle 10"/>
          <p:cNvSpPr/>
          <p:nvPr/>
        </p:nvSpPr>
        <p:spPr>
          <a:xfrm>
            <a:off x="-41910" y="3090446"/>
            <a:ext cx="2514600" cy="400110"/>
          </a:xfrm>
          <a:prstGeom prst="rect">
            <a:avLst/>
          </a:prstGeom>
        </p:spPr>
        <p:txBody>
          <a:bodyPr wrap="square">
            <a:spAutoFit/>
          </a:bodyPr>
          <a:lstStyle/>
          <a:p>
            <a:pPr algn="r">
              <a:defRPr/>
            </a:pPr>
            <a:r>
              <a:rPr lang="en-US" sz="2000" dirty="0" smtClean="0">
                <a:solidFill>
                  <a:schemeClr val="accent3">
                    <a:lumMod val="75000"/>
                  </a:schemeClr>
                </a:solidFill>
                <a:latin typeface="Calibri" pitchFamily="34" charset="0"/>
              </a:rPr>
              <a:t>John Thompson</a:t>
            </a:r>
            <a:endParaRPr lang="en-US" sz="2000" dirty="0">
              <a:solidFill>
                <a:schemeClr val="accent3">
                  <a:lumMod val="75000"/>
                </a:schemeClr>
              </a:solidFill>
              <a:latin typeface="Calibri" pitchFamily="34" charset="0"/>
            </a:endParaRPr>
          </a:p>
        </p:txBody>
      </p:sp>
    </p:spTree>
    <p:extLst>
      <p:ext uri="{BB962C8B-B14F-4D97-AF65-F5344CB8AC3E}">
        <p14:creationId xmlns:p14="http://schemas.microsoft.com/office/powerpoint/2010/main" xmlns="" val="2200129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36871"/>
            <a:ext cx="8600768" cy="457200"/>
          </a:xfrm>
        </p:spPr>
        <p:txBody>
          <a:bodyPr>
            <a:normAutofit fontScale="90000"/>
          </a:bodyPr>
          <a:lstStyle/>
          <a:p>
            <a:pPr algn="l"/>
            <a:r>
              <a:rPr lang="en-US" sz="2000" b="1" dirty="0" smtClean="0"/>
              <a:t>Hospital Environmental Assessment Areas &amp; DCAMM Cleanup Status            </a:t>
            </a:r>
            <a:r>
              <a:rPr lang="en-US" sz="1100" b="1" dirty="0" smtClean="0"/>
              <a:t>wm 12-29-13</a:t>
            </a:r>
            <a:endParaRPr lang="en-US" sz="1100" b="1" dirty="0"/>
          </a:p>
        </p:txBody>
      </p:sp>
      <p:sp>
        <p:nvSpPr>
          <p:cNvPr id="3" name="Subtitle 2"/>
          <p:cNvSpPr>
            <a:spLocks noGrp="1"/>
          </p:cNvSpPr>
          <p:nvPr>
            <p:ph type="subTitle" idx="1"/>
          </p:nvPr>
        </p:nvSpPr>
        <p:spPr>
          <a:xfrm>
            <a:off x="4724400" y="533400"/>
            <a:ext cx="4419600" cy="2710418"/>
          </a:xfrm>
        </p:spPr>
        <p:txBody>
          <a:bodyPr>
            <a:normAutofit fontScale="92500" lnSpcReduction="20000"/>
          </a:bodyPr>
          <a:lstStyle/>
          <a:p>
            <a:pPr algn="l"/>
            <a:r>
              <a:rPr lang="en-US" sz="1800" b="1" u="sng" dirty="0" smtClean="0">
                <a:solidFill>
                  <a:schemeClr val="tx2"/>
                </a:solidFill>
              </a:rPr>
              <a:t>Sale Parcels-134 Acres</a:t>
            </a:r>
          </a:p>
          <a:p>
            <a:pPr algn="l"/>
            <a:r>
              <a:rPr lang="en-US" sz="1800" b="1" dirty="0" smtClean="0">
                <a:solidFill>
                  <a:schemeClr val="tx2"/>
                </a:solidFill>
              </a:rPr>
              <a:t> A   Core Campus    </a:t>
            </a:r>
            <a:r>
              <a:rPr lang="en-US" sz="1800" b="1" dirty="0" smtClean="0">
                <a:solidFill>
                  <a:srgbClr val="002060"/>
                </a:solidFill>
              </a:rPr>
              <a:t>94 Acres</a:t>
            </a:r>
            <a:r>
              <a:rPr lang="en-US" sz="1800" b="1" dirty="0" smtClean="0">
                <a:solidFill>
                  <a:srgbClr val="0070C0"/>
                </a:solidFill>
              </a:rPr>
              <a:t> </a:t>
            </a:r>
          </a:p>
          <a:p>
            <a:pPr algn="l"/>
            <a:r>
              <a:rPr lang="en-US" sz="1800" b="1" dirty="0">
                <a:solidFill>
                  <a:schemeClr val="tx2">
                    <a:lumMod val="75000"/>
                  </a:schemeClr>
                </a:solidFill>
              </a:rPr>
              <a:t> </a:t>
            </a:r>
            <a:r>
              <a:rPr lang="en-US" sz="1800" b="1" dirty="0" smtClean="0">
                <a:solidFill>
                  <a:schemeClr val="tx2">
                    <a:lumMod val="75000"/>
                  </a:schemeClr>
                </a:solidFill>
              </a:rPr>
              <a:t>         -</a:t>
            </a:r>
            <a:r>
              <a:rPr lang="en-US" sz="1600" b="1" dirty="0" smtClean="0">
                <a:solidFill>
                  <a:schemeClr val="tx2">
                    <a:lumMod val="75000"/>
                  </a:schemeClr>
                </a:solidFill>
              </a:rPr>
              <a:t>Salvage Yard :  Removal  Completed</a:t>
            </a:r>
          </a:p>
          <a:p>
            <a:pPr algn="l"/>
            <a:r>
              <a:rPr lang="en-US" sz="1600" b="1" dirty="0">
                <a:solidFill>
                  <a:schemeClr val="tx2">
                    <a:lumMod val="75000"/>
                  </a:schemeClr>
                </a:solidFill>
              </a:rPr>
              <a:t> </a:t>
            </a:r>
            <a:r>
              <a:rPr lang="en-US" sz="1600" b="1" dirty="0" smtClean="0">
                <a:solidFill>
                  <a:schemeClr val="tx2">
                    <a:lumMod val="75000"/>
                  </a:schemeClr>
                </a:solidFill>
              </a:rPr>
              <a:t>          -CVOC’s :  Remediation in Process </a:t>
            </a:r>
          </a:p>
          <a:p>
            <a:pPr algn="l"/>
            <a:endParaRPr lang="en-US" sz="900" b="1" dirty="0" smtClean="0">
              <a:solidFill>
                <a:schemeClr val="tx2">
                  <a:lumMod val="75000"/>
                </a:schemeClr>
              </a:solidFill>
            </a:endParaRPr>
          </a:p>
          <a:p>
            <a:pPr algn="l">
              <a:lnSpc>
                <a:spcPct val="20000"/>
              </a:lnSpc>
            </a:pPr>
            <a:r>
              <a:rPr lang="en-US" sz="1600" b="1" dirty="0" smtClean="0">
                <a:solidFill>
                  <a:schemeClr val="tx2">
                    <a:lumMod val="75000"/>
                  </a:schemeClr>
                </a:solidFill>
              </a:rPr>
              <a:t>           -U/G  Tanks :  Removed</a:t>
            </a:r>
          </a:p>
          <a:p>
            <a:pPr algn="l"/>
            <a:endParaRPr lang="en-US" sz="1100" b="1" dirty="0" smtClean="0">
              <a:solidFill>
                <a:schemeClr val="tx2">
                  <a:lumMod val="75000"/>
                </a:schemeClr>
              </a:solidFill>
            </a:endParaRPr>
          </a:p>
          <a:p>
            <a:pPr algn="l"/>
            <a:r>
              <a:rPr lang="en-US" sz="1800" b="1" dirty="0" smtClean="0">
                <a:solidFill>
                  <a:schemeClr val="tx2">
                    <a:lumMod val="75000"/>
                  </a:schemeClr>
                </a:solidFill>
              </a:rPr>
              <a:t> B    Field &amp; Sledding Hill   40 Acres</a:t>
            </a:r>
          </a:p>
          <a:p>
            <a:pPr algn="l"/>
            <a:r>
              <a:rPr lang="en-US" sz="1600" b="1" dirty="0" smtClean="0">
                <a:solidFill>
                  <a:srgbClr val="1F497D">
                    <a:lumMod val="75000"/>
                  </a:srgbClr>
                </a:solidFill>
              </a:rPr>
              <a:t>            -Debris Areas :  Debris Removed &amp; Soil Tested</a:t>
            </a:r>
            <a:endParaRPr lang="en-US" sz="1500" b="1" dirty="0" smtClean="0">
              <a:solidFill>
                <a:schemeClr val="tx2">
                  <a:lumMod val="75000"/>
                </a:schemeClr>
              </a:solidFill>
            </a:endParaRPr>
          </a:p>
          <a:p>
            <a:pPr algn="l"/>
            <a:endParaRPr lang="en-US" sz="1800" b="1" dirty="0" smtClean="0">
              <a:solidFill>
                <a:schemeClr val="tx2">
                  <a:lumMod val="75000"/>
                </a:schemeClr>
              </a:solidFill>
            </a:endParaRPr>
          </a:p>
          <a:p>
            <a:pPr algn="l"/>
            <a:r>
              <a:rPr lang="en-US" sz="1800" b="1" dirty="0">
                <a:solidFill>
                  <a:schemeClr val="tx2">
                    <a:lumMod val="75000"/>
                  </a:schemeClr>
                </a:solidFill>
              </a:rPr>
              <a:t> </a:t>
            </a:r>
            <a:r>
              <a:rPr lang="en-US" sz="1800" b="1" dirty="0" smtClean="0">
                <a:solidFill>
                  <a:schemeClr val="tx2">
                    <a:lumMod val="75000"/>
                  </a:schemeClr>
                </a:solidFill>
              </a:rPr>
              <a:t>       </a:t>
            </a:r>
          </a:p>
          <a:p>
            <a:pPr algn="l"/>
            <a:r>
              <a:rPr lang="en-US" sz="1600" b="1" dirty="0" smtClean="0">
                <a:solidFill>
                  <a:schemeClr val="tx2">
                    <a:lumMod val="75000"/>
                  </a:schemeClr>
                </a:solidFill>
              </a:rPr>
              <a:t> </a:t>
            </a:r>
            <a:endParaRPr lang="en-US" sz="1600" b="1" dirty="0">
              <a:solidFill>
                <a:schemeClr val="tx2">
                  <a:lumMod val="75000"/>
                </a:schemeClr>
              </a:solidFill>
            </a:endParaRPr>
          </a:p>
        </p:txBody>
      </p:sp>
      <p:sp>
        <p:nvSpPr>
          <p:cNvPr id="5" name="TextBox 4"/>
          <p:cNvSpPr txBox="1"/>
          <p:nvPr/>
        </p:nvSpPr>
        <p:spPr>
          <a:xfrm>
            <a:off x="4456471" y="2438400"/>
            <a:ext cx="4495800" cy="5740033"/>
          </a:xfrm>
          <a:prstGeom prst="rect">
            <a:avLst/>
          </a:prstGeom>
          <a:noFill/>
        </p:spPr>
        <p:txBody>
          <a:bodyPr wrap="square" rtlCol="0">
            <a:spAutoFit/>
          </a:bodyPr>
          <a:lstStyle/>
          <a:p>
            <a:r>
              <a:rPr lang="en-US" sz="1600" b="1" smtClean="0">
                <a:solidFill>
                  <a:srgbClr val="FF0000"/>
                </a:solidFill>
              </a:rPr>
              <a:t>      </a:t>
            </a:r>
            <a:r>
              <a:rPr lang="en-US" sz="1600" b="1" u="sng" smtClean="0">
                <a:solidFill>
                  <a:srgbClr val="FF0000"/>
                </a:solidFill>
              </a:rPr>
              <a:t>State-Retained  </a:t>
            </a:r>
            <a:r>
              <a:rPr lang="en-US" sz="1600" b="1" u="sng" dirty="0" smtClean="0">
                <a:solidFill>
                  <a:srgbClr val="FF0000"/>
                </a:solidFill>
              </a:rPr>
              <a:t>Parcels-  115 Acres</a:t>
            </a:r>
          </a:p>
          <a:p>
            <a:r>
              <a:rPr lang="en-US" sz="1600" b="1" dirty="0" smtClean="0">
                <a:solidFill>
                  <a:srgbClr val="FF0000"/>
                </a:solidFill>
              </a:rPr>
              <a:t>       A-1  Fields  -  36  Acres </a:t>
            </a:r>
            <a:r>
              <a:rPr lang="en-US" sz="1200" b="1" dirty="0" smtClean="0">
                <a:solidFill>
                  <a:srgbClr val="FF0000"/>
                </a:solidFill>
              </a:rPr>
              <a:t> (Depts of Conserv &amp; Agricult)</a:t>
            </a:r>
          </a:p>
          <a:p>
            <a:r>
              <a:rPr lang="en-US" sz="1400" b="1" dirty="0" smtClean="0">
                <a:solidFill>
                  <a:schemeClr val="tx2">
                    <a:lumMod val="75000"/>
                  </a:schemeClr>
                </a:solidFill>
              </a:rPr>
              <a:t>                  </a:t>
            </a:r>
            <a:r>
              <a:rPr lang="en-US" sz="1400" b="1" dirty="0" smtClean="0">
                <a:solidFill>
                  <a:srgbClr val="FF0000"/>
                </a:solidFill>
              </a:rPr>
              <a:t>No issues Reported </a:t>
            </a:r>
          </a:p>
          <a:p>
            <a:r>
              <a:rPr lang="en-US" sz="1600" b="1" dirty="0" smtClean="0">
                <a:solidFill>
                  <a:srgbClr val="FF0000"/>
                </a:solidFill>
              </a:rPr>
              <a:t>       A-2  Fields &amp; Riverside- 38 Acres </a:t>
            </a:r>
            <a:r>
              <a:rPr lang="en-US" sz="1200" b="1" dirty="0" smtClean="0">
                <a:solidFill>
                  <a:srgbClr val="FF0000"/>
                </a:solidFill>
              </a:rPr>
              <a:t>(Conserv&amp;Agricult)</a:t>
            </a:r>
          </a:p>
          <a:p>
            <a:r>
              <a:rPr lang="en-US" sz="1200" b="1" dirty="0">
                <a:solidFill>
                  <a:srgbClr val="FF0000"/>
                </a:solidFill>
              </a:rPr>
              <a:t> </a:t>
            </a:r>
            <a:r>
              <a:rPr lang="en-US" sz="1200" b="1" dirty="0" smtClean="0">
                <a:solidFill>
                  <a:srgbClr val="FF0000"/>
                </a:solidFill>
              </a:rPr>
              <a:t>                    -</a:t>
            </a:r>
            <a:r>
              <a:rPr lang="en-US" sz="1400" b="1" dirty="0" smtClean="0">
                <a:solidFill>
                  <a:srgbClr val="FF0000"/>
                </a:solidFill>
              </a:rPr>
              <a:t>Clay Containment Area: Removal Completed</a:t>
            </a:r>
          </a:p>
          <a:p>
            <a:r>
              <a:rPr lang="en-US" sz="1400" b="1" dirty="0">
                <a:solidFill>
                  <a:srgbClr val="FF0000"/>
                </a:solidFill>
              </a:rPr>
              <a:t> </a:t>
            </a:r>
            <a:r>
              <a:rPr lang="en-US" sz="1400" b="1" dirty="0" smtClean="0">
                <a:solidFill>
                  <a:srgbClr val="FF0000"/>
                </a:solidFill>
              </a:rPr>
              <a:t>                  -C&amp;D Area: Mediated Cleanup &amp; Restoration</a:t>
            </a:r>
          </a:p>
          <a:p>
            <a:r>
              <a:rPr lang="en-US" sz="1400" b="1" dirty="0">
                <a:solidFill>
                  <a:srgbClr val="FF0000"/>
                </a:solidFill>
              </a:rPr>
              <a:t> </a:t>
            </a:r>
            <a:r>
              <a:rPr lang="en-US" sz="1400" b="1" dirty="0" smtClean="0">
                <a:solidFill>
                  <a:srgbClr val="FF0000"/>
                </a:solidFill>
              </a:rPr>
              <a:t>                                        Begin Jun 2014/Complete Oct 2015</a:t>
            </a:r>
          </a:p>
          <a:p>
            <a:r>
              <a:rPr lang="en-US" sz="1400" b="1" dirty="0">
                <a:solidFill>
                  <a:srgbClr val="FF0000"/>
                </a:solidFill>
              </a:rPr>
              <a:t> </a:t>
            </a:r>
            <a:r>
              <a:rPr lang="en-US" sz="1400" b="1" dirty="0" smtClean="0">
                <a:solidFill>
                  <a:srgbClr val="FF0000"/>
                </a:solidFill>
              </a:rPr>
              <a:t>                 -Power Plant: Cleanup proposal due Mar 2014</a:t>
            </a:r>
          </a:p>
          <a:p>
            <a:r>
              <a:rPr lang="en-US" sz="1400" b="1" dirty="0">
                <a:solidFill>
                  <a:srgbClr val="FF0000"/>
                </a:solidFill>
              </a:rPr>
              <a:t> </a:t>
            </a:r>
            <a:r>
              <a:rPr lang="en-US" sz="1400" b="1" dirty="0" smtClean="0">
                <a:solidFill>
                  <a:srgbClr val="FF0000"/>
                </a:solidFill>
              </a:rPr>
              <a:t>                 -CVOC’s : Remediation in Process</a:t>
            </a:r>
          </a:p>
          <a:p>
            <a:r>
              <a:rPr lang="en-US" sz="1400" b="1" dirty="0" smtClean="0">
                <a:solidFill>
                  <a:srgbClr val="FF0000"/>
                </a:solidFill>
              </a:rPr>
              <a:t> </a:t>
            </a:r>
            <a:endParaRPr lang="en-US" sz="1200" b="1" dirty="0" smtClean="0">
              <a:solidFill>
                <a:srgbClr val="FF0000"/>
              </a:solidFill>
            </a:endParaRPr>
          </a:p>
          <a:p>
            <a:r>
              <a:rPr lang="en-US" sz="1600" b="1" dirty="0" smtClean="0">
                <a:solidFill>
                  <a:srgbClr val="FF0000"/>
                </a:solidFill>
              </a:rPr>
              <a:t>      C   Former Lift Station  Area- 6 Acres </a:t>
            </a:r>
            <a:r>
              <a:rPr lang="en-US" sz="1200" b="1" dirty="0" smtClean="0">
                <a:solidFill>
                  <a:srgbClr val="FF0000"/>
                </a:solidFill>
              </a:rPr>
              <a:t>(Conservation)</a:t>
            </a:r>
          </a:p>
          <a:p>
            <a:r>
              <a:rPr lang="en-US" sz="1600" b="1" dirty="0">
                <a:solidFill>
                  <a:srgbClr val="FF0000"/>
                </a:solidFill>
              </a:rPr>
              <a:t> </a:t>
            </a:r>
            <a:r>
              <a:rPr lang="en-US" sz="1600" b="1" dirty="0" smtClean="0">
                <a:solidFill>
                  <a:srgbClr val="FF0000"/>
                </a:solidFill>
              </a:rPr>
              <a:t>              </a:t>
            </a:r>
            <a:r>
              <a:rPr lang="en-US" sz="1400" b="1" dirty="0" smtClean="0">
                <a:solidFill>
                  <a:srgbClr val="FF0000"/>
                </a:solidFill>
              </a:rPr>
              <a:t>Deactivated &amp; Connections Closed</a:t>
            </a:r>
          </a:p>
          <a:p>
            <a:r>
              <a:rPr lang="en-US" sz="900" b="1" dirty="0">
                <a:solidFill>
                  <a:srgbClr val="FF0000"/>
                </a:solidFill>
              </a:rPr>
              <a:t> </a:t>
            </a:r>
            <a:r>
              <a:rPr lang="en-US" sz="900" b="1" dirty="0" smtClean="0">
                <a:solidFill>
                  <a:srgbClr val="FF0000"/>
                </a:solidFill>
              </a:rPr>
              <a:t>            </a:t>
            </a:r>
          </a:p>
          <a:p>
            <a:r>
              <a:rPr lang="en-US" sz="1600" b="1" dirty="0" smtClean="0">
                <a:solidFill>
                  <a:srgbClr val="FF0000"/>
                </a:solidFill>
              </a:rPr>
              <a:t>      D   Firing Range -  30 Acres  </a:t>
            </a:r>
            <a:r>
              <a:rPr lang="en-US" sz="1200" b="1" dirty="0" smtClean="0">
                <a:solidFill>
                  <a:srgbClr val="FF0000"/>
                </a:solidFill>
              </a:rPr>
              <a:t>(Public Safety)</a:t>
            </a:r>
          </a:p>
          <a:p>
            <a:r>
              <a:rPr lang="en-US" sz="1400" b="1" dirty="0">
                <a:solidFill>
                  <a:srgbClr val="FF0000"/>
                </a:solidFill>
              </a:rPr>
              <a:t> </a:t>
            </a:r>
            <a:r>
              <a:rPr lang="en-US" sz="1400" b="1" dirty="0" smtClean="0">
                <a:solidFill>
                  <a:srgbClr val="FF0000"/>
                </a:solidFill>
              </a:rPr>
              <a:t>              -Former Sewer Beds: Tested. No issues reported </a:t>
            </a:r>
          </a:p>
          <a:p>
            <a:endParaRPr lang="en-US" sz="1200" b="1" dirty="0" smtClean="0">
              <a:solidFill>
                <a:srgbClr val="FF0000"/>
              </a:solidFill>
            </a:endParaRPr>
          </a:p>
          <a:p>
            <a:r>
              <a:rPr lang="en-US" sz="1600" b="1" dirty="0" smtClean="0">
                <a:solidFill>
                  <a:srgbClr val="FF0000"/>
                </a:solidFill>
              </a:rPr>
              <a:t>       E   Cemetery- 3 acres</a:t>
            </a:r>
          </a:p>
          <a:p>
            <a:endParaRPr lang="en-US" sz="1200" b="1" dirty="0" smtClean="0">
              <a:solidFill>
                <a:srgbClr val="FF0000"/>
              </a:solidFill>
            </a:endParaRPr>
          </a:p>
          <a:p>
            <a:r>
              <a:rPr lang="en-US" sz="1600" b="1" dirty="0" smtClean="0">
                <a:solidFill>
                  <a:srgbClr val="FF0000"/>
                </a:solidFill>
              </a:rPr>
              <a:t>       F  Transitional Program-3 Acres      </a:t>
            </a:r>
          </a:p>
          <a:p>
            <a:r>
              <a:rPr lang="en-US" sz="1600" b="1" dirty="0">
                <a:solidFill>
                  <a:srgbClr val="FF0000"/>
                </a:solidFill>
              </a:rPr>
              <a:t> </a:t>
            </a:r>
            <a:r>
              <a:rPr lang="en-US" sz="1600" b="1" dirty="0" smtClean="0">
                <a:solidFill>
                  <a:srgbClr val="FF0000"/>
                </a:solidFill>
              </a:rPr>
              <a:t>            </a:t>
            </a:r>
          </a:p>
          <a:p>
            <a:r>
              <a:rPr lang="en-US" sz="1200" b="1" dirty="0">
                <a:solidFill>
                  <a:srgbClr val="FF0000"/>
                </a:solidFill>
              </a:rPr>
              <a:t> </a:t>
            </a:r>
            <a:r>
              <a:rPr lang="en-US" sz="1200" b="1" dirty="0" smtClean="0">
                <a:solidFill>
                  <a:srgbClr val="FF0000"/>
                </a:solidFill>
              </a:rPr>
              <a:t>            </a:t>
            </a:r>
          </a:p>
          <a:p>
            <a:endParaRPr lang="en-US" sz="2000" b="1" dirty="0">
              <a:solidFill>
                <a:schemeClr val="tx2">
                  <a:lumMod val="75000"/>
                </a:schemeClr>
              </a:solidFill>
            </a:endParaRPr>
          </a:p>
          <a:p>
            <a:endParaRPr lang="en-US" sz="2000" b="1" dirty="0" smtClean="0">
              <a:solidFill>
                <a:schemeClr val="tx2">
                  <a:lumMod val="75000"/>
                </a:schemeClr>
              </a:solidFill>
            </a:endParaRPr>
          </a:p>
          <a:p>
            <a:r>
              <a:rPr lang="en-US" sz="1400" b="1" dirty="0" smtClean="0">
                <a:solidFill>
                  <a:schemeClr val="tx2">
                    <a:lumMod val="75000"/>
                  </a:schemeClr>
                </a:solidFill>
              </a:rPr>
              <a:t> </a:t>
            </a:r>
          </a:p>
        </p:txBody>
      </p:sp>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838200"/>
            <a:ext cx="4648200" cy="5486400"/>
          </a:xfrm>
          <a:prstGeom prst="rect">
            <a:avLst/>
          </a:prstGeom>
        </p:spPr>
      </p:pic>
    </p:spTree>
    <p:extLst>
      <p:ext uri="{BB962C8B-B14F-4D97-AF65-F5344CB8AC3E}">
        <p14:creationId xmlns:p14="http://schemas.microsoft.com/office/powerpoint/2010/main" xmlns="" val="2525910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9144000" cy="124968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53340" y="1249680"/>
            <a:ext cx="9144000" cy="3048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4" name="Straight Connector 13"/>
          <p:cNvCxnSpPr/>
          <p:nvPr/>
        </p:nvCxnSpPr>
        <p:spPr>
          <a:xfrm>
            <a:off x="2590800" y="0"/>
            <a:ext cx="0" cy="6858000"/>
          </a:xfrm>
          <a:prstGeom prst="line">
            <a:avLst/>
          </a:prstGeom>
          <a:ln w="19050">
            <a:solidFill>
              <a:schemeClr val="tx1">
                <a:lumMod val="65000"/>
                <a:lumOff val="3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055" name="Picture 4" descr="C:\Documents and Settings\Administrator\My Documents\LA Work\Dodson&amp;Flinker Log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2890" y="6323795"/>
            <a:ext cx="22098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6" name="Picture 5"/>
          <p:cNvPicPr>
            <a:picLocks noChangeAspect="1" noChangeArrowheads="1"/>
          </p:cNvPicPr>
          <p:nvPr/>
        </p:nvPicPr>
        <p:blipFill>
          <a:blip r:embed="rId3" cstate="print">
            <a:grayscl/>
            <a:extLst>
              <a:ext uri="{28A0092B-C50C-407E-A947-70E740481C1C}">
                <a14:useLocalDpi xmlns:a14="http://schemas.microsoft.com/office/drawing/2010/main" xmlns="" val="0"/>
              </a:ext>
            </a:extLst>
          </a:blip>
          <a:srcRect l="23808" t="19048" r="51428" b="74095"/>
          <a:stretch>
            <a:fillRect/>
          </a:stretch>
        </p:blipFill>
        <p:spPr bwMode="auto">
          <a:xfrm>
            <a:off x="186690" y="5914220"/>
            <a:ext cx="23622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Text Box 5"/>
          <p:cNvSpPr txBox="1">
            <a:spLocks noChangeArrowheads="1"/>
          </p:cNvSpPr>
          <p:nvPr/>
        </p:nvSpPr>
        <p:spPr bwMode="auto">
          <a:xfrm>
            <a:off x="2590800" y="141684"/>
            <a:ext cx="4800600" cy="1107996"/>
          </a:xfrm>
          <a:prstGeom prst="rect">
            <a:avLst/>
          </a:prstGeom>
          <a:noFill/>
          <a:ln w="9525">
            <a:noFill/>
            <a:miter lim="800000"/>
            <a:headEnd/>
            <a:tailEnd/>
          </a:ln>
          <a:effectLst/>
        </p:spPr>
        <p:txBody>
          <a:bodyPr>
            <a:spAutoFit/>
          </a:bodyPr>
          <a:lstStyle/>
          <a:p>
            <a:pPr algn="r">
              <a:spcBef>
                <a:spcPct val="50000"/>
              </a:spcBef>
              <a:defRPr/>
            </a:pPr>
            <a:r>
              <a:rPr lang="en-US" sz="6600" b="1" dirty="0" smtClean="0">
                <a:solidFill>
                  <a:schemeClr val="accent3">
                    <a:lumMod val="75000"/>
                  </a:schemeClr>
                </a:solidFill>
                <a:latin typeface="Calibri" pitchFamily="34" charset="0"/>
              </a:rPr>
              <a:t>VISIONING</a:t>
            </a:r>
            <a:endParaRPr lang="en-US" sz="4000" b="1" dirty="0">
              <a:solidFill>
                <a:schemeClr val="accent3">
                  <a:lumMod val="75000"/>
                </a:schemeClr>
              </a:solidFill>
              <a:latin typeface="Calibri" pitchFamily="34" charset="0"/>
            </a:endParaRPr>
          </a:p>
        </p:txBody>
      </p:sp>
      <p:sp>
        <p:nvSpPr>
          <p:cNvPr id="18" name="Rectangle 17"/>
          <p:cNvSpPr/>
          <p:nvPr/>
        </p:nvSpPr>
        <p:spPr>
          <a:xfrm>
            <a:off x="-53340" y="280183"/>
            <a:ext cx="2541588" cy="830997"/>
          </a:xfrm>
          <a:prstGeom prst="rect">
            <a:avLst/>
          </a:prstGeom>
        </p:spPr>
        <p:txBody>
          <a:bodyPr>
            <a:spAutoFit/>
          </a:bodyPr>
          <a:lstStyle/>
          <a:p>
            <a:pPr algn="r">
              <a:defRPr/>
            </a:pPr>
            <a:r>
              <a:rPr lang="en-US" sz="2400" b="1" dirty="0" smtClean="0">
                <a:solidFill>
                  <a:schemeClr val="accent3">
                    <a:lumMod val="75000"/>
                  </a:schemeClr>
                </a:solidFill>
                <a:latin typeface="Calibri" pitchFamily="34" charset="0"/>
              </a:rPr>
              <a:t>Medfield State Hospital </a:t>
            </a:r>
            <a:endParaRPr lang="en-US" sz="2400" b="1" dirty="0">
              <a:solidFill>
                <a:schemeClr val="accent3">
                  <a:lumMod val="75000"/>
                </a:schemeClr>
              </a:solidFill>
            </a:endParaRPr>
          </a:p>
        </p:txBody>
      </p:sp>
      <p:sp>
        <p:nvSpPr>
          <p:cNvPr id="15" name="Rectangle 14"/>
          <p:cNvSpPr/>
          <p:nvPr/>
        </p:nvSpPr>
        <p:spPr>
          <a:xfrm>
            <a:off x="2594610" y="2110204"/>
            <a:ext cx="6396990" cy="4478149"/>
          </a:xfrm>
          <a:prstGeom prst="rect">
            <a:avLst/>
          </a:prstGeom>
        </p:spPr>
        <p:txBody>
          <a:bodyPr wrap="square">
            <a:spAutoFit/>
          </a:bodyPr>
          <a:lstStyle/>
          <a:p>
            <a:pPr>
              <a:spcAft>
                <a:spcPts val="600"/>
              </a:spcAft>
              <a:defRPr/>
            </a:pPr>
            <a:r>
              <a:rPr lang="en-US" dirty="0" smtClean="0">
                <a:latin typeface="Calibri" pitchFamily="34" charset="0"/>
              </a:rPr>
              <a:t>  </a:t>
            </a:r>
            <a:endParaRPr lang="en-US" dirty="0">
              <a:latin typeface="Calibri" pitchFamily="34" charset="0"/>
            </a:endParaRPr>
          </a:p>
          <a:p>
            <a:pPr>
              <a:spcAft>
                <a:spcPts val="600"/>
              </a:spcAft>
              <a:defRPr/>
            </a:pPr>
            <a:r>
              <a:rPr lang="en-US" dirty="0" smtClean="0">
                <a:latin typeface="Calibri" pitchFamily="34" charset="0"/>
              </a:rPr>
              <a:t>  </a:t>
            </a:r>
            <a:r>
              <a:rPr lang="en-US" sz="2400" b="1" dirty="0" smtClean="0">
                <a:latin typeface="Calibri" pitchFamily="34" charset="0"/>
              </a:rPr>
              <a:t>CURRENT CONDITIONS AND CONSIDERATIONS</a:t>
            </a:r>
          </a:p>
          <a:p>
            <a:pPr marL="742950" indent="-285750">
              <a:spcBef>
                <a:spcPts val="600"/>
              </a:spcBef>
              <a:spcAft>
                <a:spcPts val="600"/>
              </a:spcAft>
              <a:buFont typeface="Arial" pitchFamily="34" charset="0"/>
              <a:buChar char="•"/>
              <a:defRPr/>
            </a:pPr>
            <a:r>
              <a:rPr lang="en-US" b="1" dirty="0"/>
              <a:t>Hospital Property Parcels &amp; Proposed Disposition</a:t>
            </a:r>
          </a:p>
          <a:p>
            <a:pPr marL="742950" indent="-285750">
              <a:spcBef>
                <a:spcPts val="600"/>
              </a:spcBef>
              <a:spcAft>
                <a:spcPts val="600"/>
              </a:spcAft>
              <a:buFont typeface="Arial" pitchFamily="34" charset="0"/>
              <a:buChar char="•"/>
              <a:defRPr/>
            </a:pPr>
            <a:r>
              <a:rPr lang="en-US" b="1" dirty="0" smtClean="0">
                <a:latin typeface="Calibri" pitchFamily="34" charset="0"/>
              </a:rPr>
              <a:t>Hospital Closing and Prior Reuse Plans</a:t>
            </a:r>
          </a:p>
          <a:p>
            <a:pPr marL="742950" indent="-285750">
              <a:spcAft>
                <a:spcPts val="600"/>
              </a:spcAft>
              <a:buFont typeface="Arial" pitchFamily="34" charset="0"/>
              <a:buChar char="•"/>
              <a:defRPr/>
            </a:pPr>
            <a:r>
              <a:rPr lang="en-US" b="1" dirty="0" smtClean="0">
                <a:latin typeface="Calibri" pitchFamily="34" charset="0"/>
              </a:rPr>
              <a:t>Historic Significance of the Property</a:t>
            </a:r>
          </a:p>
          <a:p>
            <a:pPr marL="742950" indent="-285750">
              <a:spcAft>
                <a:spcPts val="600"/>
              </a:spcAft>
              <a:buFont typeface="Arial" pitchFamily="34" charset="0"/>
              <a:buChar char="•"/>
              <a:defRPr/>
            </a:pPr>
            <a:r>
              <a:rPr lang="en-US" b="1" dirty="0" smtClean="0">
                <a:latin typeface="Calibri" pitchFamily="34" charset="0"/>
              </a:rPr>
              <a:t>Environmental Clean-Up</a:t>
            </a:r>
          </a:p>
          <a:p>
            <a:pPr marL="742950" indent="-285750">
              <a:spcAft>
                <a:spcPts val="600"/>
              </a:spcAft>
              <a:buFont typeface="Arial" pitchFamily="34" charset="0"/>
              <a:buChar char="•"/>
              <a:defRPr/>
            </a:pPr>
            <a:r>
              <a:rPr lang="en-US" b="1" dirty="0">
                <a:solidFill>
                  <a:srgbClr val="C00000"/>
                </a:solidFill>
                <a:latin typeface="Calibri" pitchFamily="34" charset="0"/>
              </a:rPr>
              <a:t>Public Utilities and Infrastructure</a:t>
            </a:r>
          </a:p>
          <a:p>
            <a:pPr marL="742950" indent="-285750">
              <a:spcAft>
                <a:spcPts val="600"/>
              </a:spcAft>
              <a:buFont typeface="Arial" pitchFamily="34" charset="0"/>
              <a:buChar char="•"/>
              <a:defRPr/>
            </a:pPr>
            <a:r>
              <a:rPr lang="en-US" b="1" dirty="0" smtClean="0">
                <a:latin typeface="Calibri" pitchFamily="34" charset="0"/>
              </a:rPr>
              <a:t>Preliminary Agreement Between Town and DCAMM</a:t>
            </a:r>
          </a:p>
          <a:p>
            <a:pPr marL="742950" indent="-285750">
              <a:spcAft>
                <a:spcPts val="600"/>
              </a:spcAft>
              <a:buFont typeface="Arial" pitchFamily="34" charset="0"/>
              <a:buChar char="•"/>
              <a:defRPr/>
            </a:pPr>
            <a:r>
              <a:rPr lang="en-US" b="1" dirty="0">
                <a:latin typeface="Calibri" pitchFamily="34" charset="0"/>
              </a:rPr>
              <a:t>Financial Context of Agreement</a:t>
            </a:r>
          </a:p>
          <a:p>
            <a:pPr marL="742950" indent="-285750">
              <a:spcAft>
                <a:spcPts val="600"/>
              </a:spcAft>
              <a:buFont typeface="Arial" pitchFamily="34" charset="0"/>
              <a:buChar char="•"/>
              <a:defRPr/>
            </a:pPr>
            <a:endParaRPr lang="en-US" b="1" dirty="0">
              <a:latin typeface="Calibri" pitchFamily="34" charset="0"/>
            </a:endParaRPr>
          </a:p>
          <a:p>
            <a:pPr>
              <a:spcAft>
                <a:spcPts val="600"/>
              </a:spcAft>
              <a:defRPr/>
            </a:pPr>
            <a:r>
              <a:rPr lang="en-US" sz="2000" dirty="0">
                <a:latin typeface="Calibri" pitchFamily="34" charset="0"/>
              </a:rPr>
              <a:t> </a:t>
            </a:r>
            <a:r>
              <a:rPr lang="en-US" sz="2000" dirty="0" smtClean="0">
                <a:latin typeface="Calibri" pitchFamily="34" charset="0"/>
              </a:rPr>
              <a:t>  </a:t>
            </a:r>
            <a:endParaRPr lang="en-US" sz="2000" dirty="0">
              <a:latin typeface="Calibri" pitchFamily="34" charset="0"/>
            </a:endParaRPr>
          </a:p>
          <a:p>
            <a:pPr>
              <a:defRPr/>
            </a:pPr>
            <a:r>
              <a:rPr lang="en-US" sz="1400" dirty="0">
                <a:latin typeface="Calibri" pitchFamily="34" charset="0"/>
              </a:rPr>
              <a:t>	</a:t>
            </a:r>
            <a:endParaRPr lang="en-US" dirty="0"/>
          </a:p>
        </p:txBody>
      </p:sp>
      <p:sp>
        <p:nvSpPr>
          <p:cNvPr id="12" name="Rectangle 11"/>
          <p:cNvSpPr/>
          <p:nvPr/>
        </p:nvSpPr>
        <p:spPr>
          <a:xfrm>
            <a:off x="30480" y="1752600"/>
            <a:ext cx="2514600" cy="677108"/>
          </a:xfrm>
          <a:prstGeom prst="rect">
            <a:avLst/>
          </a:prstGeom>
        </p:spPr>
        <p:txBody>
          <a:bodyPr wrap="square">
            <a:spAutoFit/>
          </a:bodyPr>
          <a:lstStyle/>
          <a:p>
            <a:pPr algn="r">
              <a:defRPr/>
            </a:pPr>
            <a:r>
              <a:rPr lang="en-US" sz="2400" b="1" dirty="0" smtClean="0">
                <a:solidFill>
                  <a:schemeClr val="bg1">
                    <a:lumMod val="50000"/>
                  </a:schemeClr>
                </a:solidFill>
                <a:latin typeface="Calibri" pitchFamily="34" charset="0"/>
              </a:rPr>
              <a:t>Public Workshop</a:t>
            </a:r>
            <a:endParaRPr lang="en-US" sz="2400" b="1" dirty="0">
              <a:solidFill>
                <a:schemeClr val="bg1">
                  <a:lumMod val="50000"/>
                </a:schemeClr>
              </a:solidFill>
              <a:latin typeface="Calibri" pitchFamily="34" charset="0"/>
            </a:endParaRPr>
          </a:p>
          <a:p>
            <a:pPr algn="r">
              <a:defRPr/>
            </a:pPr>
            <a:r>
              <a:rPr lang="en-US" sz="1400" b="1" dirty="0" smtClean="0">
                <a:solidFill>
                  <a:schemeClr val="bg1">
                    <a:lumMod val="50000"/>
                  </a:schemeClr>
                </a:solidFill>
                <a:latin typeface="Calibri" pitchFamily="34" charset="0"/>
              </a:rPr>
              <a:t>Saturday, January 11</a:t>
            </a:r>
            <a:r>
              <a:rPr lang="en-US" sz="1400" b="1" baseline="30000" dirty="0" smtClean="0">
                <a:solidFill>
                  <a:schemeClr val="bg1">
                    <a:lumMod val="50000"/>
                  </a:schemeClr>
                </a:solidFill>
                <a:latin typeface="Calibri" pitchFamily="34" charset="0"/>
              </a:rPr>
              <a:t>th</a:t>
            </a:r>
            <a:r>
              <a:rPr lang="en-US" sz="1400" b="1" dirty="0">
                <a:solidFill>
                  <a:schemeClr val="bg1">
                    <a:lumMod val="50000"/>
                  </a:schemeClr>
                </a:solidFill>
                <a:latin typeface="Calibri" pitchFamily="34" charset="0"/>
              </a:rPr>
              <a:t>, </a:t>
            </a:r>
            <a:r>
              <a:rPr lang="en-US" sz="1400" b="1" dirty="0" smtClean="0">
                <a:solidFill>
                  <a:schemeClr val="bg1">
                    <a:lumMod val="50000"/>
                  </a:schemeClr>
                </a:solidFill>
                <a:latin typeface="Calibri" pitchFamily="34" charset="0"/>
              </a:rPr>
              <a:t>2014</a:t>
            </a:r>
            <a:endParaRPr lang="en-US" sz="1400" b="1" dirty="0">
              <a:solidFill>
                <a:schemeClr val="bg1">
                  <a:lumMod val="50000"/>
                </a:schemeClr>
              </a:solidFill>
              <a:latin typeface="Calibri" pitchFamily="34" charset="0"/>
            </a:endParaRPr>
          </a:p>
        </p:txBody>
      </p:sp>
      <p:sp>
        <p:nvSpPr>
          <p:cNvPr id="11" name="Rectangle 10"/>
          <p:cNvSpPr/>
          <p:nvPr/>
        </p:nvSpPr>
        <p:spPr>
          <a:xfrm>
            <a:off x="-41910" y="3090446"/>
            <a:ext cx="2514600" cy="400110"/>
          </a:xfrm>
          <a:prstGeom prst="rect">
            <a:avLst/>
          </a:prstGeom>
        </p:spPr>
        <p:txBody>
          <a:bodyPr wrap="square">
            <a:spAutoFit/>
          </a:bodyPr>
          <a:lstStyle/>
          <a:p>
            <a:pPr algn="r">
              <a:defRPr/>
            </a:pPr>
            <a:r>
              <a:rPr lang="en-US" sz="2000" dirty="0" smtClean="0">
                <a:solidFill>
                  <a:schemeClr val="accent3">
                    <a:lumMod val="75000"/>
                  </a:schemeClr>
                </a:solidFill>
                <a:latin typeface="Calibri" pitchFamily="34" charset="0"/>
              </a:rPr>
              <a:t>Jeremy </a:t>
            </a:r>
            <a:r>
              <a:rPr lang="en-US" sz="2000" dirty="0" err="1" smtClean="0">
                <a:solidFill>
                  <a:schemeClr val="accent3">
                    <a:lumMod val="75000"/>
                  </a:schemeClr>
                </a:solidFill>
                <a:latin typeface="Calibri" pitchFamily="34" charset="0"/>
              </a:rPr>
              <a:t>Marsette</a:t>
            </a:r>
            <a:endParaRPr lang="en-US" sz="2000" dirty="0">
              <a:solidFill>
                <a:schemeClr val="accent3">
                  <a:lumMod val="75000"/>
                </a:schemeClr>
              </a:solidFill>
              <a:latin typeface="Calibri" pitchFamily="34" charset="0"/>
            </a:endParaRPr>
          </a:p>
        </p:txBody>
      </p:sp>
    </p:spTree>
    <p:extLst>
      <p:ext uri="{BB962C8B-B14F-4D97-AF65-F5344CB8AC3E}">
        <p14:creationId xmlns:p14="http://schemas.microsoft.com/office/powerpoint/2010/main" xmlns="" val="2200129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9144000" cy="124968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53340" y="1249680"/>
            <a:ext cx="9144000" cy="3048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4" name="Straight Connector 13"/>
          <p:cNvCxnSpPr/>
          <p:nvPr/>
        </p:nvCxnSpPr>
        <p:spPr>
          <a:xfrm>
            <a:off x="2590800" y="0"/>
            <a:ext cx="0" cy="6858000"/>
          </a:xfrm>
          <a:prstGeom prst="line">
            <a:avLst/>
          </a:prstGeom>
          <a:ln w="19050">
            <a:solidFill>
              <a:schemeClr val="tx1">
                <a:lumMod val="65000"/>
                <a:lumOff val="3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055" name="Picture 4" descr="C:\Documents and Settings\Administrator\My Documents\LA Work\Dodson&amp;Flinker Log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2890" y="6323795"/>
            <a:ext cx="22098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6" name="Picture 5"/>
          <p:cNvPicPr>
            <a:picLocks noChangeAspect="1" noChangeArrowheads="1"/>
          </p:cNvPicPr>
          <p:nvPr/>
        </p:nvPicPr>
        <p:blipFill>
          <a:blip r:embed="rId3" cstate="print">
            <a:grayscl/>
            <a:extLst>
              <a:ext uri="{28A0092B-C50C-407E-A947-70E740481C1C}">
                <a14:useLocalDpi xmlns:a14="http://schemas.microsoft.com/office/drawing/2010/main" xmlns="" val="0"/>
              </a:ext>
            </a:extLst>
          </a:blip>
          <a:srcRect l="23808" t="19048" r="51428" b="74095"/>
          <a:stretch>
            <a:fillRect/>
          </a:stretch>
        </p:blipFill>
        <p:spPr bwMode="auto">
          <a:xfrm>
            <a:off x="186690" y="5914220"/>
            <a:ext cx="23622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Text Box 5"/>
          <p:cNvSpPr txBox="1">
            <a:spLocks noChangeArrowheads="1"/>
          </p:cNvSpPr>
          <p:nvPr/>
        </p:nvSpPr>
        <p:spPr bwMode="auto">
          <a:xfrm>
            <a:off x="2590800" y="141684"/>
            <a:ext cx="4800600" cy="1107996"/>
          </a:xfrm>
          <a:prstGeom prst="rect">
            <a:avLst/>
          </a:prstGeom>
          <a:noFill/>
          <a:ln w="9525">
            <a:noFill/>
            <a:miter lim="800000"/>
            <a:headEnd/>
            <a:tailEnd/>
          </a:ln>
          <a:effectLst/>
        </p:spPr>
        <p:txBody>
          <a:bodyPr>
            <a:spAutoFit/>
          </a:bodyPr>
          <a:lstStyle/>
          <a:p>
            <a:pPr algn="r">
              <a:spcBef>
                <a:spcPct val="50000"/>
              </a:spcBef>
              <a:defRPr/>
            </a:pPr>
            <a:r>
              <a:rPr lang="en-US" sz="6600" b="1" dirty="0" smtClean="0">
                <a:solidFill>
                  <a:schemeClr val="accent3">
                    <a:lumMod val="75000"/>
                  </a:schemeClr>
                </a:solidFill>
                <a:latin typeface="Calibri" pitchFamily="34" charset="0"/>
              </a:rPr>
              <a:t>VISIONING</a:t>
            </a:r>
            <a:endParaRPr lang="en-US" sz="4000" b="1" dirty="0">
              <a:solidFill>
                <a:schemeClr val="accent3">
                  <a:lumMod val="75000"/>
                </a:schemeClr>
              </a:solidFill>
              <a:latin typeface="Calibri" pitchFamily="34" charset="0"/>
            </a:endParaRPr>
          </a:p>
        </p:txBody>
      </p:sp>
      <p:sp>
        <p:nvSpPr>
          <p:cNvPr id="18" name="Rectangle 17"/>
          <p:cNvSpPr/>
          <p:nvPr/>
        </p:nvSpPr>
        <p:spPr>
          <a:xfrm>
            <a:off x="-53340" y="280183"/>
            <a:ext cx="2541588" cy="830997"/>
          </a:xfrm>
          <a:prstGeom prst="rect">
            <a:avLst/>
          </a:prstGeom>
        </p:spPr>
        <p:txBody>
          <a:bodyPr>
            <a:spAutoFit/>
          </a:bodyPr>
          <a:lstStyle/>
          <a:p>
            <a:pPr algn="r">
              <a:defRPr/>
            </a:pPr>
            <a:r>
              <a:rPr lang="en-US" sz="2400" b="1" dirty="0" smtClean="0">
                <a:solidFill>
                  <a:schemeClr val="accent3">
                    <a:lumMod val="75000"/>
                  </a:schemeClr>
                </a:solidFill>
                <a:latin typeface="Calibri" pitchFamily="34" charset="0"/>
              </a:rPr>
              <a:t>Medfield State Hospital </a:t>
            </a:r>
            <a:endParaRPr lang="en-US" sz="2400" b="1" dirty="0">
              <a:solidFill>
                <a:schemeClr val="accent3">
                  <a:lumMod val="75000"/>
                </a:schemeClr>
              </a:solidFill>
            </a:endParaRPr>
          </a:p>
        </p:txBody>
      </p:sp>
      <p:sp>
        <p:nvSpPr>
          <p:cNvPr id="15" name="Rectangle 14"/>
          <p:cNvSpPr/>
          <p:nvPr/>
        </p:nvSpPr>
        <p:spPr>
          <a:xfrm>
            <a:off x="2594610" y="2110204"/>
            <a:ext cx="6396990" cy="4431983"/>
          </a:xfrm>
          <a:prstGeom prst="rect">
            <a:avLst/>
          </a:prstGeom>
        </p:spPr>
        <p:txBody>
          <a:bodyPr wrap="square">
            <a:spAutoFit/>
          </a:bodyPr>
          <a:lstStyle/>
          <a:p>
            <a:pPr>
              <a:spcAft>
                <a:spcPts val="600"/>
              </a:spcAft>
              <a:defRPr/>
            </a:pPr>
            <a:r>
              <a:rPr lang="en-US" dirty="0" smtClean="0">
                <a:latin typeface="Calibri" pitchFamily="34" charset="0"/>
              </a:rPr>
              <a:t>  </a:t>
            </a:r>
            <a:r>
              <a:rPr lang="en-US" sz="2000" b="1" dirty="0" smtClean="0">
                <a:latin typeface="Calibri" pitchFamily="34" charset="0"/>
              </a:rPr>
              <a:t>PUBLIC UTILITIES AND INFRASTRUCTURE</a:t>
            </a:r>
          </a:p>
          <a:p>
            <a:pPr marL="742950" indent="-285750">
              <a:spcAft>
                <a:spcPts val="600"/>
              </a:spcAft>
              <a:buFont typeface="Arial" pitchFamily="34" charset="0"/>
              <a:buChar char="•"/>
              <a:defRPr/>
            </a:pPr>
            <a:r>
              <a:rPr lang="en-US" dirty="0" smtClean="0"/>
              <a:t>Capacity </a:t>
            </a:r>
            <a:r>
              <a:rPr lang="en-US" dirty="0"/>
              <a:t>exists at the wastewater treatment plant for future reuse.</a:t>
            </a:r>
          </a:p>
          <a:p>
            <a:pPr marL="742950" indent="-285750">
              <a:spcAft>
                <a:spcPts val="600"/>
              </a:spcAft>
              <a:buFont typeface="Arial" pitchFamily="34" charset="0"/>
              <a:buChar char="•"/>
              <a:defRPr/>
            </a:pPr>
            <a:r>
              <a:rPr lang="en-US" dirty="0"/>
              <a:t>Water withdrawal permits restrict the Town to 1.5 millions of gallons of water per day regardless of any future development throughout the town. </a:t>
            </a:r>
          </a:p>
          <a:p>
            <a:pPr marL="742950" indent="-285750">
              <a:spcAft>
                <a:spcPts val="600"/>
              </a:spcAft>
              <a:buFont typeface="Arial" pitchFamily="34" charset="0"/>
              <a:buChar char="•"/>
              <a:defRPr/>
            </a:pPr>
            <a:r>
              <a:rPr lang="en-US" dirty="0"/>
              <a:t>A new utilities (sewer, water, drainage, etc.) infrastructure would be necessary to accompany any future developments.</a:t>
            </a:r>
          </a:p>
          <a:p>
            <a:pPr marL="742950" lvl="0" indent="-285750">
              <a:spcAft>
                <a:spcPts val="600"/>
              </a:spcAft>
              <a:buFont typeface="Arial" pitchFamily="34" charset="0"/>
              <a:buChar char="•"/>
              <a:defRPr/>
            </a:pPr>
            <a:r>
              <a:rPr lang="en-US" dirty="0"/>
              <a:t>State’s environmental clean-up mediation include transfer the land that surrounds  Water Tower (Parcel A) to Town. </a:t>
            </a:r>
          </a:p>
          <a:p>
            <a:pPr marL="742950" lvl="0" indent="-285750">
              <a:spcAft>
                <a:spcPts val="600"/>
              </a:spcAft>
              <a:buFont typeface="Arial" pitchFamily="34" charset="0"/>
              <a:buChar char="•"/>
              <a:defRPr/>
            </a:pPr>
            <a:r>
              <a:rPr lang="en-US" dirty="0"/>
              <a:t>Town may replace Water Tower and provide </a:t>
            </a:r>
            <a:r>
              <a:rPr lang="en-US" dirty="0" smtClean="0"/>
              <a:t>needed </a:t>
            </a:r>
            <a:r>
              <a:rPr lang="en-US" dirty="0"/>
              <a:t>public water storage capacity. </a:t>
            </a:r>
            <a:r>
              <a:rPr lang="en-US" sz="2000" dirty="0" smtClean="0">
                <a:latin typeface="Calibri" pitchFamily="34" charset="0"/>
              </a:rPr>
              <a:t>  </a:t>
            </a:r>
            <a:endParaRPr lang="en-US" sz="2000" dirty="0">
              <a:latin typeface="Calibri" pitchFamily="34" charset="0"/>
            </a:endParaRPr>
          </a:p>
          <a:p>
            <a:pPr>
              <a:defRPr/>
            </a:pPr>
            <a:r>
              <a:rPr lang="en-US" sz="1400" dirty="0">
                <a:latin typeface="Calibri" pitchFamily="34" charset="0"/>
              </a:rPr>
              <a:t>	</a:t>
            </a:r>
            <a:endParaRPr lang="en-US" dirty="0"/>
          </a:p>
        </p:txBody>
      </p:sp>
      <p:sp>
        <p:nvSpPr>
          <p:cNvPr id="12" name="Rectangle 11"/>
          <p:cNvSpPr/>
          <p:nvPr/>
        </p:nvSpPr>
        <p:spPr>
          <a:xfrm>
            <a:off x="30480" y="1752600"/>
            <a:ext cx="2514600" cy="677108"/>
          </a:xfrm>
          <a:prstGeom prst="rect">
            <a:avLst/>
          </a:prstGeom>
        </p:spPr>
        <p:txBody>
          <a:bodyPr wrap="square">
            <a:spAutoFit/>
          </a:bodyPr>
          <a:lstStyle/>
          <a:p>
            <a:pPr algn="r">
              <a:defRPr/>
            </a:pPr>
            <a:r>
              <a:rPr lang="en-US" sz="2400" b="1" dirty="0" smtClean="0">
                <a:solidFill>
                  <a:schemeClr val="bg1">
                    <a:lumMod val="50000"/>
                  </a:schemeClr>
                </a:solidFill>
                <a:latin typeface="Calibri" pitchFamily="34" charset="0"/>
              </a:rPr>
              <a:t>Public Workshop</a:t>
            </a:r>
            <a:endParaRPr lang="en-US" sz="2400" b="1" dirty="0">
              <a:solidFill>
                <a:schemeClr val="bg1">
                  <a:lumMod val="50000"/>
                </a:schemeClr>
              </a:solidFill>
              <a:latin typeface="Calibri" pitchFamily="34" charset="0"/>
            </a:endParaRPr>
          </a:p>
          <a:p>
            <a:pPr algn="r">
              <a:defRPr/>
            </a:pPr>
            <a:r>
              <a:rPr lang="en-US" sz="1400" b="1" dirty="0" smtClean="0">
                <a:solidFill>
                  <a:schemeClr val="bg1">
                    <a:lumMod val="50000"/>
                  </a:schemeClr>
                </a:solidFill>
                <a:latin typeface="Calibri" pitchFamily="34" charset="0"/>
              </a:rPr>
              <a:t>Saturday, January 11</a:t>
            </a:r>
            <a:r>
              <a:rPr lang="en-US" sz="1400" b="1" baseline="30000" dirty="0" smtClean="0">
                <a:solidFill>
                  <a:schemeClr val="bg1">
                    <a:lumMod val="50000"/>
                  </a:schemeClr>
                </a:solidFill>
                <a:latin typeface="Calibri" pitchFamily="34" charset="0"/>
              </a:rPr>
              <a:t>th</a:t>
            </a:r>
            <a:r>
              <a:rPr lang="en-US" sz="1400" b="1" dirty="0">
                <a:solidFill>
                  <a:schemeClr val="bg1">
                    <a:lumMod val="50000"/>
                  </a:schemeClr>
                </a:solidFill>
                <a:latin typeface="Calibri" pitchFamily="34" charset="0"/>
              </a:rPr>
              <a:t>, </a:t>
            </a:r>
            <a:r>
              <a:rPr lang="en-US" sz="1400" b="1" dirty="0" smtClean="0">
                <a:solidFill>
                  <a:schemeClr val="bg1">
                    <a:lumMod val="50000"/>
                  </a:schemeClr>
                </a:solidFill>
                <a:latin typeface="Calibri" pitchFamily="34" charset="0"/>
              </a:rPr>
              <a:t>2014</a:t>
            </a:r>
            <a:endParaRPr lang="en-US" sz="1400" b="1" dirty="0">
              <a:solidFill>
                <a:schemeClr val="bg1">
                  <a:lumMod val="50000"/>
                </a:schemeClr>
              </a:solidFill>
              <a:latin typeface="Calibri" pitchFamily="34" charset="0"/>
            </a:endParaRPr>
          </a:p>
        </p:txBody>
      </p:sp>
      <p:sp>
        <p:nvSpPr>
          <p:cNvPr id="11" name="Rectangle 10"/>
          <p:cNvSpPr/>
          <p:nvPr/>
        </p:nvSpPr>
        <p:spPr>
          <a:xfrm>
            <a:off x="-41910" y="3090446"/>
            <a:ext cx="2514600" cy="400110"/>
          </a:xfrm>
          <a:prstGeom prst="rect">
            <a:avLst/>
          </a:prstGeom>
        </p:spPr>
        <p:txBody>
          <a:bodyPr wrap="square">
            <a:spAutoFit/>
          </a:bodyPr>
          <a:lstStyle/>
          <a:p>
            <a:pPr algn="r">
              <a:defRPr/>
            </a:pPr>
            <a:r>
              <a:rPr lang="en-US" sz="2000" dirty="0" smtClean="0">
                <a:solidFill>
                  <a:schemeClr val="accent3">
                    <a:lumMod val="75000"/>
                  </a:schemeClr>
                </a:solidFill>
                <a:latin typeface="Calibri" pitchFamily="34" charset="0"/>
              </a:rPr>
              <a:t>Ted Brovitz</a:t>
            </a:r>
            <a:endParaRPr lang="en-US" sz="2000" dirty="0">
              <a:solidFill>
                <a:schemeClr val="accent3">
                  <a:lumMod val="75000"/>
                </a:schemeClr>
              </a:solidFill>
              <a:latin typeface="Calibri" pitchFamily="34" charset="0"/>
            </a:endParaRPr>
          </a:p>
        </p:txBody>
      </p:sp>
    </p:spTree>
    <p:extLst>
      <p:ext uri="{BB962C8B-B14F-4D97-AF65-F5344CB8AC3E}">
        <p14:creationId xmlns:p14="http://schemas.microsoft.com/office/powerpoint/2010/main" xmlns="" val="19433255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9144000" cy="124968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53340" y="1249680"/>
            <a:ext cx="9144000" cy="3048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4" name="Straight Connector 13"/>
          <p:cNvCxnSpPr/>
          <p:nvPr/>
        </p:nvCxnSpPr>
        <p:spPr>
          <a:xfrm>
            <a:off x="2590800" y="0"/>
            <a:ext cx="0" cy="6858000"/>
          </a:xfrm>
          <a:prstGeom prst="line">
            <a:avLst/>
          </a:prstGeom>
          <a:ln w="19050">
            <a:solidFill>
              <a:schemeClr val="tx1">
                <a:lumMod val="65000"/>
                <a:lumOff val="3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055" name="Picture 4" descr="C:\Documents and Settings\Administrator\My Documents\LA Work\Dodson&amp;Flinker Log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2890" y="6323795"/>
            <a:ext cx="22098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6" name="Picture 5"/>
          <p:cNvPicPr>
            <a:picLocks noChangeAspect="1" noChangeArrowheads="1"/>
          </p:cNvPicPr>
          <p:nvPr/>
        </p:nvPicPr>
        <p:blipFill>
          <a:blip r:embed="rId3" cstate="print">
            <a:grayscl/>
            <a:extLst>
              <a:ext uri="{28A0092B-C50C-407E-A947-70E740481C1C}">
                <a14:useLocalDpi xmlns:a14="http://schemas.microsoft.com/office/drawing/2010/main" xmlns="" val="0"/>
              </a:ext>
            </a:extLst>
          </a:blip>
          <a:srcRect l="23808" t="19048" r="51428" b="74095"/>
          <a:stretch>
            <a:fillRect/>
          </a:stretch>
        </p:blipFill>
        <p:spPr bwMode="auto">
          <a:xfrm>
            <a:off x="186690" y="5914220"/>
            <a:ext cx="23622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Text Box 5"/>
          <p:cNvSpPr txBox="1">
            <a:spLocks noChangeArrowheads="1"/>
          </p:cNvSpPr>
          <p:nvPr/>
        </p:nvSpPr>
        <p:spPr bwMode="auto">
          <a:xfrm>
            <a:off x="2590800" y="141684"/>
            <a:ext cx="4800600" cy="1107996"/>
          </a:xfrm>
          <a:prstGeom prst="rect">
            <a:avLst/>
          </a:prstGeom>
          <a:noFill/>
          <a:ln w="9525">
            <a:noFill/>
            <a:miter lim="800000"/>
            <a:headEnd/>
            <a:tailEnd/>
          </a:ln>
          <a:effectLst/>
        </p:spPr>
        <p:txBody>
          <a:bodyPr>
            <a:spAutoFit/>
          </a:bodyPr>
          <a:lstStyle/>
          <a:p>
            <a:pPr algn="r">
              <a:spcBef>
                <a:spcPct val="50000"/>
              </a:spcBef>
              <a:defRPr/>
            </a:pPr>
            <a:r>
              <a:rPr lang="en-US" sz="6600" b="1" dirty="0" smtClean="0">
                <a:solidFill>
                  <a:schemeClr val="accent3">
                    <a:lumMod val="75000"/>
                  </a:schemeClr>
                </a:solidFill>
                <a:latin typeface="Calibri" pitchFamily="34" charset="0"/>
              </a:rPr>
              <a:t>VISIONING</a:t>
            </a:r>
            <a:endParaRPr lang="en-US" sz="4000" b="1" dirty="0">
              <a:solidFill>
                <a:schemeClr val="accent3">
                  <a:lumMod val="75000"/>
                </a:schemeClr>
              </a:solidFill>
              <a:latin typeface="Calibri" pitchFamily="34" charset="0"/>
            </a:endParaRPr>
          </a:p>
        </p:txBody>
      </p:sp>
      <p:sp>
        <p:nvSpPr>
          <p:cNvPr id="18" name="Rectangle 17"/>
          <p:cNvSpPr/>
          <p:nvPr/>
        </p:nvSpPr>
        <p:spPr>
          <a:xfrm>
            <a:off x="-53340" y="280183"/>
            <a:ext cx="2541588" cy="830997"/>
          </a:xfrm>
          <a:prstGeom prst="rect">
            <a:avLst/>
          </a:prstGeom>
        </p:spPr>
        <p:txBody>
          <a:bodyPr>
            <a:spAutoFit/>
          </a:bodyPr>
          <a:lstStyle/>
          <a:p>
            <a:pPr algn="r">
              <a:defRPr/>
            </a:pPr>
            <a:r>
              <a:rPr lang="en-US" sz="2400" b="1" dirty="0" smtClean="0">
                <a:solidFill>
                  <a:schemeClr val="accent3">
                    <a:lumMod val="75000"/>
                  </a:schemeClr>
                </a:solidFill>
                <a:latin typeface="Calibri" pitchFamily="34" charset="0"/>
              </a:rPr>
              <a:t>Medfield State Hospital </a:t>
            </a:r>
            <a:endParaRPr lang="en-US" sz="2400" b="1" dirty="0">
              <a:solidFill>
                <a:schemeClr val="accent3">
                  <a:lumMod val="75000"/>
                </a:schemeClr>
              </a:solidFill>
            </a:endParaRPr>
          </a:p>
        </p:txBody>
      </p:sp>
      <p:sp>
        <p:nvSpPr>
          <p:cNvPr id="15" name="Rectangle 14"/>
          <p:cNvSpPr/>
          <p:nvPr/>
        </p:nvSpPr>
        <p:spPr>
          <a:xfrm>
            <a:off x="2594610" y="2110204"/>
            <a:ext cx="6396990" cy="4478149"/>
          </a:xfrm>
          <a:prstGeom prst="rect">
            <a:avLst/>
          </a:prstGeom>
        </p:spPr>
        <p:txBody>
          <a:bodyPr wrap="square">
            <a:spAutoFit/>
          </a:bodyPr>
          <a:lstStyle/>
          <a:p>
            <a:pPr>
              <a:spcAft>
                <a:spcPts val="600"/>
              </a:spcAft>
              <a:defRPr/>
            </a:pPr>
            <a:r>
              <a:rPr lang="en-US" dirty="0" smtClean="0">
                <a:latin typeface="Calibri" pitchFamily="34" charset="0"/>
              </a:rPr>
              <a:t>  </a:t>
            </a:r>
            <a:endParaRPr lang="en-US" dirty="0">
              <a:latin typeface="Calibri" pitchFamily="34" charset="0"/>
            </a:endParaRPr>
          </a:p>
          <a:p>
            <a:pPr>
              <a:spcAft>
                <a:spcPts val="600"/>
              </a:spcAft>
              <a:defRPr/>
            </a:pPr>
            <a:r>
              <a:rPr lang="en-US" dirty="0" smtClean="0">
                <a:latin typeface="Calibri" pitchFamily="34" charset="0"/>
              </a:rPr>
              <a:t>  </a:t>
            </a:r>
            <a:r>
              <a:rPr lang="en-US" sz="2400" b="1" dirty="0" smtClean="0">
                <a:latin typeface="Calibri" pitchFamily="34" charset="0"/>
              </a:rPr>
              <a:t>CURRENT CONDITIONS AND CONSIDERATIONS</a:t>
            </a:r>
          </a:p>
          <a:p>
            <a:pPr marL="742950" indent="-285750">
              <a:spcBef>
                <a:spcPts val="600"/>
              </a:spcBef>
              <a:spcAft>
                <a:spcPts val="600"/>
              </a:spcAft>
              <a:buFont typeface="Arial" pitchFamily="34" charset="0"/>
              <a:buChar char="•"/>
              <a:defRPr/>
            </a:pPr>
            <a:r>
              <a:rPr lang="en-US" b="1" dirty="0"/>
              <a:t>Hospital Property Parcels &amp; Proposed Disposition</a:t>
            </a:r>
          </a:p>
          <a:p>
            <a:pPr marL="742950" indent="-285750">
              <a:spcBef>
                <a:spcPts val="600"/>
              </a:spcBef>
              <a:spcAft>
                <a:spcPts val="600"/>
              </a:spcAft>
              <a:buFont typeface="Arial" pitchFamily="34" charset="0"/>
              <a:buChar char="•"/>
              <a:defRPr/>
            </a:pPr>
            <a:r>
              <a:rPr lang="en-US" b="1" dirty="0" smtClean="0">
                <a:latin typeface="Calibri" pitchFamily="34" charset="0"/>
              </a:rPr>
              <a:t>Hospital Closing and Prior Reuse Plans</a:t>
            </a:r>
          </a:p>
          <a:p>
            <a:pPr marL="742950" indent="-285750">
              <a:spcAft>
                <a:spcPts val="600"/>
              </a:spcAft>
              <a:buFont typeface="Arial" pitchFamily="34" charset="0"/>
              <a:buChar char="•"/>
              <a:defRPr/>
            </a:pPr>
            <a:r>
              <a:rPr lang="en-US" b="1" dirty="0" smtClean="0">
                <a:latin typeface="Calibri" pitchFamily="34" charset="0"/>
              </a:rPr>
              <a:t>Historic Significance of the Property</a:t>
            </a:r>
          </a:p>
          <a:p>
            <a:pPr marL="742950" indent="-285750">
              <a:spcAft>
                <a:spcPts val="600"/>
              </a:spcAft>
              <a:buFont typeface="Arial" pitchFamily="34" charset="0"/>
              <a:buChar char="•"/>
              <a:defRPr/>
            </a:pPr>
            <a:r>
              <a:rPr lang="en-US" b="1" dirty="0" smtClean="0">
                <a:latin typeface="Calibri" pitchFamily="34" charset="0"/>
              </a:rPr>
              <a:t>Environmental Clean-Up</a:t>
            </a:r>
          </a:p>
          <a:p>
            <a:pPr marL="742950" indent="-285750">
              <a:spcAft>
                <a:spcPts val="600"/>
              </a:spcAft>
              <a:buFont typeface="Arial" pitchFamily="34" charset="0"/>
              <a:buChar char="•"/>
              <a:defRPr/>
            </a:pPr>
            <a:r>
              <a:rPr lang="en-US" b="1" dirty="0" smtClean="0">
                <a:latin typeface="Calibri" pitchFamily="34" charset="0"/>
              </a:rPr>
              <a:t>Public Water Supply/Water Tower and </a:t>
            </a:r>
            <a:r>
              <a:rPr lang="en-US" b="1" dirty="0" err="1" smtClean="0">
                <a:latin typeface="Calibri" pitchFamily="34" charset="0"/>
              </a:rPr>
              <a:t>Wellfields</a:t>
            </a:r>
            <a:endParaRPr lang="en-US" b="1" dirty="0" smtClean="0">
              <a:latin typeface="Calibri" pitchFamily="34" charset="0"/>
            </a:endParaRPr>
          </a:p>
          <a:p>
            <a:pPr marL="742950" indent="-285750">
              <a:spcAft>
                <a:spcPts val="600"/>
              </a:spcAft>
              <a:buFont typeface="Arial" pitchFamily="34" charset="0"/>
              <a:buChar char="•"/>
              <a:defRPr/>
            </a:pPr>
            <a:r>
              <a:rPr lang="en-US" b="1" dirty="0" smtClean="0">
                <a:solidFill>
                  <a:srgbClr val="C00000"/>
                </a:solidFill>
                <a:latin typeface="Calibri" pitchFamily="34" charset="0"/>
              </a:rPr>
              <a:t>Preliminary Agreement Between Town and DCAMM</a:t>
            </a:r>
          </a:p>
          <a:p>
            <a:pPr marL="742950" indent="-285750">
              <a:spcAft>
                <a:spcPts val="600"/>
              </a:spcAft>
              <a:buFont typeface="Arial" pitchFamily="34" charset="0"/>
              <a:buChar char="•"/>
              <a:defRPr/>
            </a:pPr>
            <a:r>
              <a:rPr lang="en-US" b="1" dirty="0">
                <a:latin typeface="Calibri" pitchFamily="34" charset="0"/>
              </a:rPr>
              <a:t>Financial Context of Agreement</a:t>
            </a:r>
          </a:p>
          <a:p>
            <a:pPr marL="742950" indent="-285750">
              <a:spcAft>
                <a:spcPts val="600"/>
              </a:spcAft>
              <a:buFont typeface="Arial" pitchFamily="34" charset="0"/>
              <a:buChar char="•"/>
              <a:defRPr/>
            </a:pPr>
            <a:endParaRPr lang="en-US" b="1" dirty="0">
              <a:solidFill>
                <a:srgbClr val="C00000"/>
              </a:solidFill>
              <a:latin typeface="Calibri" pitchFamily="34" charset="0"/>
            </a:endParaRPr>
          </a:p>
          <a:p>
            <a:pPr>
              <a:spcAft>
                <a:spcPts val="600"/>
              </a:spcAft>
              <a:defRPr/>
            </a:pPr>
            <a:r>
              <a:rPr lang="en-US" sz="2000" dirty="0">
                <a:latin typeface="Calibri" pitchFamily="34" charset="0"/>
              </a:rPr>
              <a:t> </a:t>
            </a:r>
            <a:r>
              <a:rPr lang="en-US" sz="2000" dirty="0" smtClean="0">
                <a:latin typeface="Calibri" pitchFamily="34" charset="0"/>
              </a:rPr>
              <a:t>  </a:t>
            </a:r>
            <a:endParaRPr lang="en-US" sz="2000" dirty="0">
              <a:latin typeface="Calibri" pitchFamily="34" charset="0"/>
            </a:endParaRPr>
          </a:p>
          <a:p>
            <a:pPr>
              <a:defRPr/>
            </a:pPr>
            <a:r>
              <a:rPr lang="en-US" sz="1400" dirty="0">
                <a:latin typeface="Calibri" pitchFamily="34" charset="0"/>
              </a:rPr>
              <a:t>	</a:t>
            </a:r>
            <a:endParaRPr lang="en-US" dirty="0"/>
          </a:p>
        </p:txBody>
      </p:sp>
      <p:sp>
        <p:nvSpPr>
          <p:cNvPr id="12" name="Rectangle 11"/>
          <p:cNvSpPr/>
          <p:nvPr/>
        </p:nvSpPr>
        <p:spPr>
          <a:xfrm>
            <a:off x="30480" y="1752600"/>
            <a:ext cx="2514600" cy="677108"/>
          </a:xfrm>
          <a:prstGeom prst="rect">
            <a:avLst/>
          </a:prstGeom>
        </p:spPr>
        <p:txBody>
          <a:bodyPr wrap="square">
            <a:spAutoFit/>
          </a:bodyPr>
          <a:lstStyle/>
          <a:p>
            <a:pPr algn="r">
              <a:defRPr/>
            </a:pPr>
            <a:r>
              <a:rPr lang="en-US" sz="2400" b="1" dirty="0" smtClean="0">
                <a:solidFill>
                  <a:schemeClr val="bg1">
                    <a:lumMod val="50000"/>
                  </a:schemeClr>
                </a:solidFill>
                <a:latin typeface="Calibri" pitchFamily="34" charset="0"/>
              </a:rPr>
              <a:t>Public Workshop</a:t>
            </a:r>
            <a:endParaRPr lang="en-US" sz="2400" b="1" dirty="0">
              <a:solidFill>
                <a:schemeClr val="bg1">
                  <a:lumMod val="50000"/>
                </a:schemeClr>
              </a:solidFill>
              <a:latin typeface="Calibri" pitchFamily="34" charset="0"/>
            </a:endParaRPr>
          </a:p>
          <a:p>
            <a:pPr algn="r">
              <a:defRPr/>
            </a:pPr>
            <a:r>
              <a:rPr lang="en-US" sz="1400" b="1" dirty="0" smtClean="0">
                <a:solidFill>
                  <a:schemeClr val="bg1">
                    <a:lumMod val="50000"/>
                  </a:schemeClr>
                </a:solidFill>
                <a:latin typeface="Calibri" pitchFamily="34" charset="0"/>
              </a:rPr>
              <a:t>Saturday, January 11</a:t>
            </a:r>
            <a:r>
              <a:rPr lang="en-US" sz="1400" b="1" baseline="30000" dirty="0" smtClean="0">
                <a:solidFill>
                  <a:schemeClr val="bg1">
                    <a:lumMod val="50000"/>
                  </a:schemeClr>
                </a:solidFill>
                <a:latin typeface="Calibri" pitchFamily="34" charset="0"/>
              </a:rPr>
              <a:t>th</a:t>
            </a:r>
            <a:r>
              <a:rPr lang="en-US" sz="1400" b="1" dirty="0">
                <a:solidFill>
                  <a:schemeClr val="bg1">
                    <a:lumMod val="50000"/>
                  </a:schemeClr>
                </a:solidFill>
                <a:latin typeface="Calibri" pitchFamily="34" charset="0"/>
              </a:rPr>
              <a:t>, </a:t>
            </a:r>
            <a:r>
              <a:rPr lang="en-US" sz="1400" b="1" dirty="0" smtClean="0">
                <a:solidFill>
                  <a:schemeClr val="bg1">
                    <a:lumMod val="50000"/>
                  </a:schemeClr>
                </a:solidFill>
                <a:latin typeface="Calibri" pitchFamily="34" charset="0"/>
              </a:rPr>
              <a:t>2014</a:t>
            </a:r>
            <a:endParaRPr lang="en-US" sz="1400" b="1" dirty="0">
              <a:solidFill>
                <a:schemeClr val="bg1">
                  <a:lumMod val="50000"/>
                </a:schemeClr>
              </a:solidFill>
              <a:latin typeface="Calibri" pitchFamily="34" charset="0"/>
            </a:endParaRPr>
          </a:p>
        </p:txBody>
      </p:sp>
      <p:sp>
        <p:nvSpPr>
          <p:cNvPr id="11" name="Rectangle 10"/>
          <p:cNvSpPr/>
          <p:nvPr/>
        </p:nvSpPr>
        <p:spPr>
          <a:xfrm>
            <a:off x="30480" y="3090446"/>
            <a:ext cx="2514600" cy="400110"/>
          </a:xfrm>
          <a:prstGeom prst="rect">
            <a:avLst/>
          </a:prstGeom>
        </p:spPr>
        <p:txBody>
          <a:bodyPr wrap="square">
            <a:spAutoFit/>
          </a:bodyPr>
          <a:lstStyle/>
          <a:p>
            <a:pPr algn="r">
              <a:defRPr/>
            </a:pPr>
            <a:r>
              <a:rPr lang="en-US" sz="2000" dirty="0" smtClean="0">
                <a:solidFill>
                  <a:schemeClr val="accent3">
                    <a:lumMod val="75000"/>
                  </a:schemeClr>
                </a:solidFill>
                <a:latin typeface="Calibri" pitchFamily="34" charset="0"/>
              </a:rPr>
              <a:t>Ken Richards</a:t>
            </a:r>
            <a:endParaRPr lang="en-US" sz="2000" dirty="0">
              <a:solidFill>
                <a:schemeClr val="accent3">
                  <a:lumMod val="75000"/>
                </a:schemeClr>
              </a:solidFill>
              <a:latin typeface="Calibri" pitchFamily="34" charset="0"/>
            </a:endParaRPr>
          </a:p>
        </p:txBody>
      </p:sp>
    </p:spTree>
    <p:extLst>
      <p:ext uri="{BB962C8B-B14F-4D97-AF65-F5344CB8AC3E}">
        <p14:creationId xmlns:p14="http://schemas.microsoft.com/office/powerpoint/2010/main" xmlns="" val="2200129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9144000" cy="124968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53340" y="1249680"/>
            <a:ext cx="9144000" cy="3048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4" name="Straight Connector 13"/>
          <p:cNvCxnSpPr/>
          <p:nvPr/>
        </p:nvCxnSpPr>
        <p:spPr>
          <a:xfrm>
            <a:off x="2590800" y="0"/>
            <a:ext cx="0" cy="6858000"/>
          </a:xfrm>
          <a:prstGeom prst="line">
            <a:avLst/>
          </a:prstGeom>
          <a:ln w="19050">
            <a:solidFill>
              <a:schemeClr val="tx1">
                <a:lumMod val="65000"/>
                <a:lumOff val="3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055" name="Picture 4" descr="C:\Documents and Settings\Administrator\My Documents\LA Work\Dodson&amp;Flinker Log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2890" y="6323795"/>
            <a:ext cx="22098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6" name="Picture 5"/>
          <p:cNvPicPr>
            <a:picLocks noChangeAspect="1" noChangeArrowheads="1"/>
          </p:cNvPicPr>
          <p:nvPr/>
        </p:nvPicPr>
        <p:blipFill>
          <a:blip r:embed="rId3" cstate="print">
            <a:grayscl/>
            <a:extLst>
              <a:ext uri="{28A0092B-C50C-407E-A947-70E740481C1C}">
                <a14:useLocalDpi xmlns:a14="http://schemas.microsoft.com/office/drawing/2010/main" xmlns="" val="0"/>
              </a:ext>
            </a:extLst>
          </a:blip>
          <a:srcRect l="23808" t="19048" r="51428" b="74095"/>
          <a:stretch>
            <a:fillRect/>
          </a:stretch>
        </p:blipFill>
        <p:spPr bwMode="auto">
          <a:xfrm>
            <a:off x="186690" y="5914220"/>
            <a:ext cx="23622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Text Box 5"/>
          <p:cNvSpPr txBox="1">
            <a:spLocks noChangeArrowheads="1"/>
          </p:cNvSpPr>
          <p:nvPr/>
        </p:nvSpPr>
        <p:spPr bwMode="auto">
          <a:xfrm>
            <a:off x="2590800" y="141684"/>
            <a:ext cx="4800600" cy="1107996"/>
          </a:xfrm>
          <a:prstGeom prst="rect">
            <a:avLst/>
          </a:prstGeom>
          <a:noFill/>
          <a:ln w="9525">
            <a:noFill/>
            <a:miter lim="800000"/>
            <a:headEnd/>
            <a:tailEnd/>
          </a:ln>
          <a:effectLst/>
        </p:spPr>
        <p:txBody>
          <a:bodyPr>
            <a:spAutoFit/>
          </a:bodyPr>
          <a:lstStyle/>
          <a:p>
            <a:pPr algn="r">
              <a:spcBef>
                <a:spcPct val="50000"/>
              </a:spcBef>
              <a:defRPr/>
            </a:pPr>
            <a:r>
              <a:rPr lang="en-US" sz="6600" b="1" dirty="0" smtClean="0">
                <a:solidFill>
                  <a:schemeClr val="accent3">
                    <a:lumMod val="75000"/>
                  </a:schemeClr>
                </a:solidFill>
                <a:latin typeface="Calibri" pitchFamily="34" charset="0"/>
              </a:rPr>
              <a:t>VISIONING</a:t>
            </a:r>
            <a:endParaRPr lang="en-US" sz="4000" b="1" dirty="0">
              <a:solidFill>
                <a:schemeClr val="accent3">
                  <a:lumMod val="75000"/>
                </a:schemeClr>
              </a:solidFill>
              <a:latin typeface="Calibri" pitchFamily="34" charset="0"/>
            </a:endParaRPr>
          </a:p>
        </p:txBody>
      </p:sp>
      <p:sp>
        <p:nvSpPr>
          <p:cNvPr id="18" name="Rectangle 17"/>
          <p:cNvSpPr/>
          <p:nvPr/>
        </p:nvSpPr>
        <p:spPr>
          <a:xfrm>
            <a:off x="-53340" y="280183"/>
            <a:ext cx="2541588" cy="830997"/>
          </a:xfrm>
          <a:prstGeom prst="rect">
            <a:avLst/>
          </a:prstGeom>
        </p:spPr>
        <p:txBody>
          <a:bodyPr>
            <a:spAutoFit/>
          </a:bodyPr>
          <a:lstStyle/>
          <a:p>
            <a:pPr algn="r">
              <a:defRPr/>
            </a:pPr>
            <a:r>
              <a:rPr lang="en-US" sz="2400" b="1" dirty="0" smtClean="0">
                <a:solidFill>
                  <a:schemeClr val="accent3">
                    <a:lumMod val="75000"/>
                  </a:schemeClr>
                </a:solidFill>
                <a:latin typeface="Calibri" pitchFamily="34" charset="0"/>
              </a:rPr>
              <a:t>Medfield State Hospital </a:t>
            </a:r>
            <a:endParaRPr lang="en-US" sz="2400" b="1" dirty="0">
              <a:solidFill>
                <a:schemeClr val="accent3">
                  <a:lumMod val="75000"/>
                </a:schemeClr>
              </a:solidFill>
            </a:endParaRPr>
          </a:p>
        </p:txBody>
      </p:sp>
      <p:sp>
        <p:nvSpPr>
          <p:cNvPr id="15" name="Rectangle 14"/>
          <p:cNvSpPr/>
          <p:nvPr/>
        </p:nvSpPr>
        <p:spPr>
          <a:xfrm>
            <a:off x="2594610" y="1905000"/>
            <a:ext cx="6396990" cy="5109091"/>
          </a:xfrm>
          <a:prstGeom prst="rect">
            <a:avLst/>
          </a:prstGeom>
        </p:spPr>
        <p:txBody>
          <a:bodyPr wrap="square">
            <a:spAutoFit/>
          </a:bodyPr>
          <a:lstStyle/>
          <a:p>
            <a:pPr>
              <a:spcAft>
                <a:spcPts val="600"/>
              </a:spcAft>
              <a:defRPr/>
            </a:pPr>
            <a:r>
              <a:rPr lang="en-US" dirty="0" smtClean="0">
                <a:latin typeface="Calibri" pitchFamily="34" charset="0"/>
              </a:rPr>
              <a:t>  </a:t>
            </a:r>
            <a:r>
              <a:rPr lang="en-US" b="1" dirty="0" smtClean="0">
                <a:latin typeface="Calibri" pitchFamily="34" charset="0"/>
              </a:rPr>
              <a:t>PRELIMINARY AGREEMENT BETWEEN TOWN AND DCAMM</a:t>
            </a:r>
          </a:p>
          <a:p>
            <a:pPr marL="742950" indent="-285750">
              <a:spcAft>
                <a:spcPts val="600"/>
              </a:spcAft>
              <a:buFont typeface="Arial" pitchFamily="34" charset="0"/>
              <a:buChar char="•"/>
              <a:defRPr/>
            </a:pPr>
            <a:r>
              <a:rPr lang="en-US" dirty="0" smtClean="0">
                <a:latin typeface="Calibri" pitchFamily="34" charset="0"/>
              </a:rPr>
              <a:t>Town </a:t>
            </a:r>
            <a:r>
              <a:rPr lang="en-US" dirty="0">
                <a:latin typeface="Calibri" pitchFamily="34" charset="0"/>
              </a:rPr>
              <a:t>can purchase  </a:t>
            </a:r>
            <a:r>
              <a:rPr lang="en-US" dirty="0" smtClean="0">
                <a:latin typeface="Calibri" pitchFamily="34" charset="0"/>
              </a:rPr>
              <a:t>Parcels A and B totaling </a:t>
            </a:r>
            <a:r>
              <a:rPr lang="en-US" dirty="0">
                <a:latin typeface="Calibri" pitchFamily="34" charset="0"/>
              </a:rPr>
              <a:t>134 acres for $3.1 million spread interest-free over 10 years at $310,000 per year. </a:t>
            </a:r>
          </a:p>
          <a:p>
            <a:pPr marL="742950" indent="-285750">
              <a:spcAft>
                <a:spcPts val="600"/>
              </a:spcAft>
              <a:buFont typeface="Arial" pitchFamily="34" charset="0"/>
              <a:buChar char="•"/>
              <a:defRPr/>
            </a:pPr>
            <a:r>
              <a:rPr lang="en-US" dirty="0" smtClean="0">
                <a:latin typeface="Calibri" pitchFamily="34" charset="0"/>
              </a:rPr>
              <a:t>Per </a:t>
            </a:r>
            <a:r>
              <a:rPr lang="en-US" dirty="0">
                <a:latin typeface="Calibri" pitchFamily="34" charset="0"/>
              </a:rPr>
              <a:t>acre price is $23,134 </a:t>
            </a:r>
          </a:p>
          <a:p>
            <a:pPr marL="742950" indent="-285750">
              <a:spcAft>
                <a:spcPts val="600"/>
              </a:spcAft>
              <a:buFont typeface="Arial" pitchFamily="34" charset="0"/>
              <a:buChar char="•"/>
              <a:defRPr/>
            </a:pPr>
            <a:r>
              <a:rPr lang="en-US" dirty="0" smtClean="0">
                <a:latin typeface="Calibri" pitchFamily="34" charset="0"/>
              </a:rPr>
              <a:t>As Town </a:t>
            </a:r>
            <a:r>
              <a:rPr lang="en-US" dirty="0">
                <a:latin typeface="Calibri" pitchFamily="34" charset="0"/>
              </a:rPr>
              <a:t>resells sections of the property, the State will share up to 50% of the net proceeds.   </a:t>
            </a:r>
            <a:endParaRPr lang="en-US" dirty="0" smtClean="0">
              <a:latin typeface="Calibri" pitchFamily="34" charset="0"/>
            </a:endParaRPr>
          </a:p>
          <a:p>
            <a:pPr marL="742950" indent="-285750">
              <a:spcAft>
                <a:spcPts val="600"/>
              </a:spcAft>
              <a:buFont typeface="Arial" pitchFamily="34" charset="0"/>
              <a:buChar char="•"/>
              <a:defRPr/>
            </a:pPr>
            <a:r>
              <a:rPr lang="en-US" dirty="0" err="1" smtClean="0">
                <a:latin typeface="Calibri" pitchFamily="34" charset="0"/>
              </a:rPr>
              <a:t>Resales</a:t>
            </a:r>
            <a:r>
              <a:rPr lang="en-US" dirty="0" smtClean="0">
                <a:latin typeface="Calibri" pitchFamily="34" charset="0"/>
              </a:rPr>
              <a:t> </a:t>
            </a:r>
            <a:r>
              <a:rPr lang="en-US" dirty="0">
                <a:latin typeface="Calibri" pitchFamily="34" charset="0"/>
              </a:rPr>
              <a:t>within 5 years </a:t>
            </a:r>
            <a:r>
              <a:rPr lang="en-US" dirty="0" smtClean="0">
                <a:latin typeface="Calibri" pitchFamily="34" charset="0"/>
              </a:rPr>
              <a:t>can </a:t>
            </a:r>
            <a:r>
              <a:rPr lang="en-US" dirty="0">
                <a:latin typeface="Calibri" pitchFamily="34" charset="0"/>
              </a:rPr>
              <a:t>increase Town’s share up to 70% of net proceeds.   </a:t>
            </a:r>
          </a:p>
          <a:p>
            <a:pPr marL="742950" indent="-285750">
              <a:spcAft>
                <a:spcPts val="600"/>
              </a:spcAft>
              <a:buFont typeface="Arial" pitchFamily="34" charset="0"/>
              <a:buChar char="•"/>
              <a:defRPr/>
            </a:pPr>
            <a:r>
              <a:rPr lang="en-US" dirty="0" smtClean="0">
                <a:latin typeface="Calibri" pitchFamily="34" charset="0"/>
              </a:rPr>
              <a:t>No </a:t>
            </a:r>
            <a:r>
              <a:rPr lang="en-US" dirty="0">
                <a:latin typeface="Calibri" pitchFamily="34" charset="0"/>
              </a:rPr>
              <a:t>restrictions on Town’s Reuse or Resale of 94-Acre Core Campus (Parcel A) .</a:t>
            </a:r>
          </a:p>
          <a:p>
            <a:pPr marL="742950" indent="-285750">
              <a:spcAft>
                <a:spcPts val="600"/>
              </a:spcAft>
              <a:buFont typeface="Arial" pitchFamily="34" charset="0"/>
              <a:buChar char="•"/>
              <a:defRPr/>
            </a:pPr>
            <a:r>
              <a:rPr lang="en-US" dirty="0" smtClean="0">
                <a:latin typeface="Calibri" pitchFamily="34" charset="0"/>
              </a:rPr>
              <a:t>Construction </a:t>
            </a:r>
            <a:r>
              <a:rPr lang="en-US" dirty="0">
                <a:latin typeface="Calibri" pitchFamily="34" charset="0"/>
              </a:rPr>
              <a:t>on 12 </a:t>
            </a:r>
            <a:r>
              <a:rPr lang="en-US" dirty="0" smtClean="0">
                <a:latin typeface="Calibri" pitchFamily="34" charset="0"/>
              </a:rPr>
              <a:t>acres of </a:t>
            </a:r>
            <a:r>
              <a:rPr lang="en-US" dirty="0">
                <a:latin typeface="Calibri" pitchFamily="34" charset="0"/>
              </a:rPr>
              <a:t>Parcel </a:t>
            </a:r>
            <a:r>
              <a:rPr lang="en-US" dirty="0" smtClean="0">
                <a:latin typeface="Calibri" pitchFamily="34" charset="0"/>
              </a:rPr>
              <a:t>B </a:t>
            </a:r>
            <a:r>
              <a:rPr lang="en-US" dirty="0">
                <a:latin typeface="Calibri" pitchFamily="34" charset="0"/>
              </a:rPr>
              <a:t>(Sledding Hill and former farm fields) </a:t>
            </a:r>
            <a:r>
              <a:rPr lang="en-US" dirty="0" smtClean="0">
                <a:latin typeface="Calibri" pitchFamily="34" charset="0"/>
              </a:rPr>
              <a:t>is </a:t>
            </a:r>
            <a:r>
              <a:rPr lang="en-US" dirty="0">
                <a:latin typeface="Calibri" pitchFamily="34" charset="0"/>
              </a:rPr>
              <a:t>limited to one Town building. </a:t>
            </a:r>
            <a:endParaRPr lang="en-US" dirty="0" smtClean="0">
              <a:latin typeface="Calibri" pitchFamily="34" charset="0"/>
            </a:endParaRPr>
          </a:p>
          <a:p>
            <a:pPr marL="742950" indent="-285750">
              <a:spcAft>
                <a:spcPts val="600"/>
              </a:spcAft>
              <a:buFont typeface="Arial" pitchFamily="34" charset="0"/>
              <a:buChar char="•"/>
              <a:defRPr/>
            </a:pPr>
            <a:r>
              <a:rPr lang="en-US" dirty="0" smtClean="0">
                <a:latin typeface="Calibri" pitchFamily="34" charset="0"/>
              </a:rPr>
              <a:t>Remaining </a:t>
            </a:r>
            <a:r>
              <a:rPr lang="en-US" dirty="0">
                <a:latin typeface="Calibri" pitchFamily="34" charset="0"/>
              </a:rPr>
              <a:t>28 acres </a:t>
            </a:r>
            <a:r>
              <a:rPr lang="en-US" dirty="0" smtClean="0">
                <a:latin typeface="Calibri" pitchFamily="34" charset="0"/>
              </a:rPr>
              <a:t>on Parcel B are under Conservation/ Agricultural </a:t>
            </a:r>
            <a:r>
              <a:rPr lang="en-US" dirty="0">
                <a:latin typeface="Calibri" pitchFamily="34" charset="0"/>
              </a:rPr>
              <a:t>restrictions</a:t>
            </a:r>
            <a:r>
              <a:rPr lang="en-US" dirty="0" smtClean="0">
                <a:latin typeface="Calibri" pitchFamily="34" charset="0"/>
              </a:rPr>
              <a:t>.</a:t>
            </a:r>
            <a:endParaRPr lang="en-US" sz="2000" dirty="0">
              <a:latin typeface="Calibri" pitchFamily="34" charset="0"/>
            </a:endParaRPr>
          </a:p>
          <a:p>
            <a:pPr>
              <a:defRPr/>
            </a:pPr>
            <a:r>
              <a:rPr lang="en-US" sz="1400" dirty="0">
                <a:latin typeface="Calibri" pitchFamily="34" charset="0"/>
              </a:rPr>
              <a:t>	</a:t>
            </a:r>
            <a:endParaRPr lang="en-US" dirty="0"/>
          </a:p>
        </p:txBody>
      </p:sp>
      <p:sp>
        <p:nvSpPr>
          <p:cNvPr id="12" name="Rectangle 11"/>
          <p:cNvSpPr/>
          <p:nvPr/>
        </p:nvSpPr>
        <p:spPr>
          <a:xfrm>
            <a:off x="30480" y="1752600"/>
            <a:ext cx="2514600" cy="677108"/>
          </a:xfrm>
          <a:prstGeom prst="rect">
            <a:avLst/>
          </a:prstGeom>
        </p:spPr>
        <p:txBody>
          <a:bodyPr wrap="square">
            <a:spAutoFit/>
          </a:bodyPr>
          <a:lstStyle/>
          <a:p>
            <a:pPr algn="r">
              <a:defRPr/>
            </a:pPr>
            <a:r>
              <a:rPr lang="en-US" sz="2400" b="1" dirty="0" smtClean="0">
                <a:solidFill>
                  <a:schemeClr val="bg1">
                    <a:lumMod val="50000"/>
                  </a:schemeClr>
                </a:solidFill>
                <a:latin typeface="Calibri" pitchFamily="34" charset="0"/>
              </a:rPr>
              <a:t>Public Workshop</a:t>
            </a:r>
            <a:endParaRPr lang="en-US" sz="2400" b="1" dirty="0">
              <a:solidFill>
                <a:schemeClr val="bg1">
                  <a:lumMod val="50000"/>
                </a:schemeClr>
              </a:solidFill>
              <a:latin typeface="Calibri" pitchFamily="34" charset="0"/>
            </a:endParaRPr>
          </a:p>
          <a:p>
            <a:pPr algn="r">
              <a:defRPr/>
            </a:pPr>
            <a:r>
              <a:rPr lang="en-US" sz="1400" b="1" dirty="0" smtClean="0">
                <a:solidFill>
                  <a:schemeClr val="bg1">
                    <a:lumMod val="50000"/>
                  </a:schemeClr>
                </a:solidFill>
                <a:latin typeface="Calibri" pitchFamily="34" charset="0"/>
              </a:rPr>
              <a:t>Saturday, January 11</a:t>
            </a:r>
            <a:r>
              <a:rPr lang="en-US" sz="1400" b="1" baseline="30000" dirty="0" smtClean="0">
                <a:solidFill>
                  <a:schemeClr val="bg1">
                    <a:lumMod val="50000"/>
                  </a:schemeClr>
                </a:solidFill>
                <a:latin typeface="Calibri" pitchFamily="34" charset="0"/>
              </a:rPr>
              <a:t>th</a:t>
            </a:r>
            <a:r>
              <a:rPr lang="en-US" sz="1400" b="1" dirty="0">
                <a:solidFill>
                  <a:schemeClr val="bg1">
                    <a:lumMod val="50000"/>
                  </a:schemeClr>
                </a:solidFill>
                <a:latin typeface="Calibri" pitchFamily="34" charset="0"/>
              </a:rPr>
              <a:t>, </a:t>
            </a:r>
            <a:r>
              <a:rPr lang="en-US" sz="1400" b="1" dirty="0" smtClean="0">
                <a:solidFill>
                  <a:schemeClr val="bg1">
                    <a:lumMod val="50000"/>
                  </a:schemeClr>
                </a:solidFill>
                <a:latin typeface="Calibri" pitchFamily="34" charset="0"/>
              </a:rPr>
              <a:t>2014</a:t>
            </a:r>
            <a:endParaRPr lang="en-US" sz="1400" b="1" dirty="0">
              <a:solidFill>
                <a:schemeClr val="bg1">
                  <a:lumMod val="50000"/>
                </a:schemeClr>
              </a:solidFill>
              <a:latin typeface="Calibri" pitchFamily="34" charset="0"/>
            </a:endParaRPr>
          </a:p>
        </p:txBody>
      </p:sp>
      <p:sp>
        <p:nvSpPr>
          <p:cNvPr id="11" name="Rectangle 10"/>
          <p:cNvSpPr/>
          <p:nvPr/>
        </p:nvSpPr>
        <p:spPr>
          <a:xfrm>
            <a:off x="30480" y="3090446"/>
            <a:ext cx="2514600" cy="400110"/>
          </a:xfrm>
          <a:prstGeom prst="rect">
            <a:avLst/>
          </a:prstGeom>
        </p:spPr>
        <p:txBody>
          <a:bodyPr wrap="square">
            <a:spAutoFit/>
          </a:bodyPr>
          <a:lstStyle/>
          <a:p>
            <a:pPr algn="r">
              <a:defRPr/>
            </a:pPr>
            <a:r>
              <a:rPr lang="en-US" sz="2000" dirty="0" smtClean="0">
                <a:solidFill>
                  <a:schemeClr val="accent3">
                    <a:lumMod val="75000"/>
                  </a:schemeClr>
                </a:solidFill>
                <a:latin typeface="Calibri" pitchFamily="34" charset="0"/>
              </a:rPr>
              <a:t>Ken Richards</a:t>
            </a:r>
            <a:endParaRPr lang="en-US" sz="2000" dirty="0">
              <a:solidFill>
                <a:schemeClr val="accent3">
                  <a:lumMod val="75000"/>
                </a:schemeClr>
              </a:solidFill>
              <a:latin typeface="Calibri" pitchFamily="34" charset="0"/>
            </a:endParaRPr>
          </a:p>
        </p:txBody>
      </p:sp>
    </p:spTree>
    <p:extLst>
      <p:ext uri="{BB962C8B-B14F-4D97-AF65-F5344CB8AC3E}">
        <p14:creationId xmlns:p14="http://schemas.microsoft.com/office/powerpoint/2010/main" xmlns="" val="507623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9144000" cy="124968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53340" y="1249680"/>
            <a:ext cx="9144000" cy="3048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4" name="Straight Connector 13"/>
          <p:cNvCxnSpPr/>
          <p:nvPr/>
        </p:nvCxnSpPr>
        <p:spPr>
          <a:xfrm>
            <a:off x="2590800" y="0"/>
            <a:ext cx="0" cy="6858000"/>
          </a:xfrm>
          <a:prstGeom prst="line">
            <a:avLst/>
          </a:prstGeom>
          <a:ln w="19050">
            <a:solidFill>
              <a:schemeClr val="tx1">
                <a:lumMod val="65000"/>
                <a:lumOff val="3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055" name="Picture 4" descr="C:\Documents and Settings\Administrator\My Documents\LA Work\Dodson&amp;Flinker Log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2890" y="6323795"/>
            <a:ext cx="22098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6" name="Picture 5"/>
          <p:cNvPicPr>
            <a:picLocks noChangeAspect="1" noChangeArrowheads="1"/>
          </p:cNvPicPr>
          <p:nvPr/>
        </p:nvPicPr>
        <p:blipFill>
          <a:blip r:embed="rId3" cstate="print">
            <a:grayscl/>
            <a:extLst>
              <a:ext uri="{28A0092B-C50C-407E-A947-70E740481C1C}">
                <a14:useLocalDpi xmlns:a14="http://schemas.microsoft.com/office/drawing/2010/main" xmlns="" val="0"/>
              </a:ext>
            </a:extLst>
          </a:blip>
          <a:srcRect l="23808" t="19048" r="51428" b="74095"/>
          <a:stretch>
            <a:fillRect/>
          </a:stretch>
        </p:blipFill>
        <p:spPr bwMode="auto">
          <a:xfrm>
            <a:off x="186690" y="5914220"/>
            <a:ext cx="23622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Text Box 5"/>
          <p:cNvSpPr txBox="1">
            <a:spLocks noChangeArrowheads="1"/>
          </p:cNvSpPr>
          <p:nvPr/>
        </p:nvSpPr>
        <p:spPr bwMode="auto">
          <a:xfrm>
            <a:off x="2590800" y="141684"/>
            <a:ext cx="4800600" cy="1107996"/>
          </a:xfrm>
          <a:prstGeom prst="rect">
            <a:avLst/>
          </a:prstGeom>
          <a:noFill/>
          <a:ln w="9525">
            <a:noFill/>
            <a:miter lim="800000"/>
            <a:headEnd/>
            <a:tailEnd/>
          </a:ln>
          <a:effectLst/>
        </p:spPr>
        <p:txBody>
          <a:bodyPr>
            <a:spAutoFit/>
          </a:bodyPr>
          <a:lstStyle/>
          <a:p>
            <a:pPr algn="r">
              <a:spcBef>
                <a:spcPct val="50000"/>
              </a:spcBef>
              <a:defRPr/>
            </a:pPr>
            <a:r>
              <a:rPr lang="en-US" sz="6600" b="1" dirty="0" smtClean="0">
                <a:solidFill>
                  <a:schemeClr val="accent3">
                    <a:lumMod val="75000"/>
                  </a:schemeClr>
                </a:solidFill>
                <a:latin typeface="Calibri" pitchFamily="34" charset="0"/>
              </a:rPr>
              <a:t>VISIONING</a:t>
            </a:r>
            <a:endParaRPr lang="en-US" sz="4000" b="1" dirty="0">
              <a:solidFill>
                <a:schemeClr val="accent3">
                  <a:lumMod val="75000"/>
                </a:schemeClr>
              </a:solidFill>
              <a:latin typeface="Calibri" pitchFamily="34" charset="0"/>
            </a:endParaRPr>
          </a:p>
        </p:txBody>
      </p:sp>
      <p:sp>
        <p:nvSpPr>
          <p:cNvPr id="18" name="Rectangle 17"/>
          <p:cNvSpPr/>
          <p:nvPr/>
        </p:nvSpPr>
        <p:spPr>
          <a:xfrm>
            <a:off x="-53340" y="280183"/>
            <a:ext cx="2541588" cy="830997"/>
          </a:xfrm>
          <a:prstGeom prst="rect">
            <a:avLst/>
          </a:prstGeom>
        </p:spPr>
        <p:txBody>
          <a:bodyPr>
            <a:spAutoFit/>
          </a:bodyPr>
          <a:lstStyle/>
          <a:p>
            <a:pPr algn="r">
              <a:defRPr/>
            </a:pPr>
            <a:r>
              <a:rPr lang="en-US" sz="2400" b="1" dirty="0" smtClean="0">
                <a:solidFill>
                  <a:schemeClr val="accent3">
                    <a:lumMod val="75000"/>
                  </a:schemeClr>
                </a:solidFill>
                <a:latin typeface="Calibri" pitchFamily="34" charset="0"/>
              </a:rPr>
              <a:t>Medfield State Hospital </a:t>
            </a:r>
            <a:endParaRPr lang="en-US" sz="2400" b="1" dirty="0">
              <a:solidFill>
                <a:schemeClr val="accent3">
                  <a:lumMod val="75000"/>
                </a:schemeClr>
              </a:solidFill>
            </a:endParaRPr>
          </a:p>
        </p:txBody>
      </p:sp>
      <p:sp>
        <p:nvSpPr>
          <p:cNvPr id="15" name="Rectangle 14"/>
          <p:cNvSpPr/>
          <p:nvPr/>
        </p:nvSpPr>
        <p:spPr>
          <a:xfrm>
            <a:off x="2594610" y="2110204"/>
            <a:ext cx="6396990" cy="4478149"/>
          </a:xfrm>
          <a:prstGeom prst="rect">
            <a:avLst/>
          </a:prstGeom>
        </p:spPr>
        <p:txBody>
          <a:bodyPr wrap="square">
            <a:spAutoFit/>
          </a:bodyPr>
          <a:lstStyle/>
          <a:p>
            <a:pPr>
              <a:spcAft>
                <a:spcPts val="600"/>
              </a:spcAft>
              <a:defRPr/>
            </a:pPr>
            <a:r>
              <a:rPr lang="en-US" dirty="0" smtClean="0">
                <a:latin typeface="Calibri" pitchFamily="34" charset="0"/>
              </a:rPr>
              <a:t>  </a:t>
            </a:r>
            <a:endParaRPr lang="en-US" dirty="0">
              <a:latin typeface="Calibri" pitchFamily="34" charset="0"/>
            </a:endParaRPr>
          </a:p>
          <a:p>
            <a:pPr>
              <a:spcAft>
                <a:spcPts val="600"/>
              </a:spcAft>
              <a:defRPr/>
            </a:pPr>
            <a:r>
              <a:rPr lang="en-US" dirty="0" smtClean="0">
                <a:latin typeface="Calibri" pitchFamily="34" charset="0"/>
              </a:rPr>
              <a:t>  </a:t>
            </a:r>
            <a:r>
              <a:rPr lang="en-US" sz="2400" b="1" dirty="0" smtClean="0">
                <a:latin typeface="Calibri" pitchFamily="34" charset="0"/>
              </a:rPr>
              <a:t>CURRENT CONDITIONS AND CONSIDERATIONS</a:t>
            </a:r>
          </a:p>
          <a:p>
            <a:pPr marL="742950" indent="-285750">
              <a:spcBef>
                <a:spcPts val="600"/>
              </a:spcBef>
              <a:spcAft>
                <a:spcPts val="600"/>
              </a:spcAft>
              <a:buFont typeface="Arial" pitchFamily="34" charset="0"/>
              <a:buChar char="•"/>
              <a:defRPr/>
            </a:pPr>
            <a:r>
              <a:rPr lang="en-US" b="1" dirty="0"/>
              <a:t>Hospital Property Parcels &amp; Proposed Disposition</a:t>
            </a:r>
          </a:p>
          <a:p>
            <a:pPr marL="742950" indent="-285750">
              <a:spcBef>
                <a:spcPts val="600"/>
              </a:spcBef>
              <a:spcAft>
                <a:spcPts val="600"/>
              </a:spcAft>
              <a:buFont typeface="Arial" pitchFamily="34" charset="0"/>
              <a:buChar char="•"/>
              <a:defRPr/>
            </a:pPr>
            <a:r>
              <a:rPr lang="en-US" b="1" dirty="0" smtClean="0">
                <a:latin typeface="Calibri" pitchFamily="34" charset="0"/>
              </a:rPr>
              <a:t>Hospital Closing and Prior Reuse Plans</a:t>
            </a:r>
          </a:p>
          <a:p>
            <a:pPr marL="742950" indent="-285750">
              <a:spcAft>
                <a:spcPts val="600"/>
              </a:spcAft>
              <a:buFont typeface="Arial" pitchFamily="34" charset="0"/>
              <a:buChar char="•"/>
              <a:defRPr/>
            </a:pPr>
            <a:r>
              <a:rPr lang="en-US" b="1" dirty="0" smtClean="0">
                <a:latin typeface="Calibri" pitchFamily="34" charset="0"/>
              </a:rPr>
              <a:t>Historic Significance of the Property</a:t>
            </a:r>
          </a:p>
          <a:p>
            <a:pPr marL="742950" indent="-285750">
              <a:spcAft>
                <a:spcPts val="600"/>
              </a:spcAft>
              <a:buFont typeface="Arial" pitchFamily="34" charset="0"/>
              <a:buChar char="•"/>
              <a:defRPr/>
            </a:pPr>
            <a:r>
              <a:rPr lang="en-US" b="1" dirty="0" smtClean="0">
                <a:latin typeface="Calibri" pitchFamily="34" charset="0"/>
              </a:rPr>
              <a:t>Environmental Clean-Up</a:t>
            </a:r>
          </a:p>
          <a:p>
            <a:pPr marL="742950" indent="-285750">
              <a:spcAft>
                <a:spcPts val="600"/>
              </a:spcAft>
              <a:buFont typeface="Arial" pitchFamily="34" charset="0"/>
              <a:buChar char="•"/>
              <a:defRPr/>
            </a:pPr>
            <a:r>
              <a:rPr lang="en-US" b="1" dirty="0" smtClean="0">
                <a:latin typeface="Calibri" pitchFamily="34" charset="0"/>
              </a:rPr>
              <a:t>Public Water Supply/Water Tower and </a:t>
            </a:r>
            <a:r>
              <a:rPr lang="en-US" b="1" dirty="0" err="1" smtClean="0">
                <a:latin typeface="Calibri" pitchFamily="34" charset="0"/>
              </a:rPr>
              <a:t>Wellfields</a:t>
            </a:r>
            <a:endParaRPr lang="en-US" b="1" dirty="0" smtClean="0">
              <a:latin typeface="Calibri" pitchFamily="34" charset="0"/>
            </a:endParaRPr>
          </a:p>
          <a:p>
            <a:pPr marL="742950" indent="-285750">
              <a:spcAft>
                <a:spcPts val="600"/>
              </a:spcAft>
              <a:buFont typeface="Arial" pitchFamily="34" charset="0"/>
              <a:buChar char="•"/>
              <a:defRPr/>
            </a:pPr>
            <a:r>
              <a:rPr lang="en-US" b="1" dirty="0" smtClean="0">
                <a:latin typeface="Calibri" pitchFamily="34" charset="0"/>
              </a:rPr>
              <a:t>Preliminary Agreement Between Town and DCAMM</a:t>
            </a:r>
          </a:p>
          <a:p>
            <a:pPr marL="742950" indent="-285750">
              <a:spcAft>
                <a:spcPts val="600"/>
              </a:spcAft>
              <a:buFont typeface="Arial" pitchFamily="34" charset="0"/>
              <a:buChar char="•"/>
              <a:defRPr/>
            </a:pPr>
            <a:r>
              <a:rPr lang="en-US" b="1" dirty="0">
                <a:solidFill>
                  <a:srgbClr val="C00000"/>
                </a:solidFill>
                <a:latin typeface="Calibri" pitchFamily="34" charset="0"/>
              </a:rPr>
              <a:t>Financial Context of Agreement</a:t>
            </a:r>
          </a:p>
          <a:p>
            <a:pPr marL="742950" indent="-285750">
              <a:spcAft>
                <a:spcPts val="600"/>
              </a:spcAft>
              <a:buFont typeface="Arial" pitchFamily="34" charset="0"/>
              <a:buChar char="•"/>
              <a:defRPr/>
            </a:pPr>
            <a:endParaRPr lang="en-US" b="1" dirty="0">
              <a:solidFill>
                <a:srgbClr val="C00000"/>
              </a:solidFill>
              <a:latin typeface="Calibri" pitchFamily="34" charset="0"/>
            </a:endParaRPr>
          </a:p>
          <a:p>
            <a:pPr>
              <a:spcAft>
                <a:spcPts val="600"/>
              </a:spcAft>
              <a:defRPr/>
            </a:pPr>
            <a:r>
              <a:rPr lang="en-US" sz="2000" dirty="0">
                <a:latin typeface="Calibri" pitchFamily="34" charset="0"/>
              </a:rPr>
              <a:t> </a:t>
            </a:r>
            <a:r>
              <a:rPr lang="en-US" sz="2000" dirty="0" smtClean="0">
                <a:latin typeface="Calibri" pitchFamily="34" charset="0"/>
              </a:rPr>
              <a:t>  </a:t>
            </a:r>
            <a:endParaRPr lang="en-US" sz="2000" dirty="0">
              <a:latin typeface="Calibri" pitchFamily="34" charset="0"/>
            </a:endParaRPr>
          </a:p>
          <a:p>
            <a:pPr>
              <a:defRPr/>
            </a:pPr>
            <a:r>
              <a:rPr lang="en-US" sz="1400" dirty="0">
                <a:latin typeface="Calibri" pitchFamily="34" charset="0"/>
              </a:rPr>
              <a:t>	</a:t>
            </a:r>
            <a:endParaRPr lang="en-US" dirty="0"/>
          </a:p>
        </p:txBody>
      </p:sp>
      <p:sp>
        <p:nvSpPr>
          <p:cNvPr id="12" name="Rectangle 11"/>
          <p:cNvSpPr/>
          <p:nvPr/>
        </p:nvSpPr>
        <p:spPr>
          <a:xfrm>
            <a:off x="30480" y="1752600"/>
            <a:ext cx="2514600" cy="677108"/>
          </a:xfrm>
          <a:prstGeom prst="rect">
            <a:avLst/>
          </a:prstGeom>
        </p:spPr>
        <p:txBody>
          <a:bodyPr wrap="square">
            <a:spAutoFit/>
          </a:bodyPr>
          <a:lstStyle/>
          <a:p>
            <a:pPr algn="r">
              <a:defRPr/>
            </a:pPr>
            <a:r>
              <a:rPr lang="en-US" sz="2400" b="1" dirty="0" smtClean="0">
                <a:solidFill>
                  <a:schemeClr val="bg1">
                    <a:lumMod val="50000"/>
                  </a:schemeClr>
                </a:solidFill>
                <a:latin typeface="Calibri" pitchFamily="34" charset="0"/>
              </a:rPr>
              <a:t>Public Workshop</a:t>
            </a:r>
            <a:endParaRPr lang="en-US" sz="2400" b="1" dirty="0">
              <a:solidFill>
                <a:schemeClr val="bg1">
                  <a:lumMod val="50000"/>
                </a:schemeClr>
              </a:solidFill>
              <a:latin typeface="Calibri" pitchFamily="34" charset="0"/>
            </a:endParaRPr>
          </a:p>
          <a:p>
            <a:pPr algn="r">
              <a:defRPr/>
            </a:pPr>
            <a:r>
              <a:rPr lang="en-US" sz="1400" b="1" dirty="0" smtClean="0">
                <a:solidFill>
                  <a:schemeClr val="bg1">
                    <a:lumMod val="50000"/>
                  </a:schemeClr>
                </a:solidFill>
                <a:latin typeface="Calibri" pitchFamily="34" charset="0"/>
              </a:rPr>
              <a:t>Saturday, January 11</a:t>
            </a:r>
            <a:r>
              <a:rPr lang="en-US" sz="1400" b="1" baseline="30000" dirty="0" smtClean="0">
                <a:solidFill>
                  <a:schemeClr val="bg1">
                    <a:lumMod val="50000"/>
                  </a:schemeClr>
                </a:solidFill>
                <a:latin typeface="Calibri" pitchFamily="34" charset="0"/>
              </a:rPr>
              <a:t>th</a:t>
            </a:r>
            <a:r>
              <a:rPr lang="en-US" sz="1400" b="1" dirty="0">
                <a:solidFill>
                  <a:schemeClr val="bg1">
                    <a:lumMod val="50000"/>
                  </a:schemeClr>
                </a:solidFill>
                <a:latin typeface="Calibri" pitchFamily="34" charset="0"/>
              </a:rPr>
              <a:t>, </a:t>
            </a:r>
            <a:r>
              <a:rPr lang="en-US" sz="1400" b="1" dirty="0" smtClean="0">
                <a:solidFill>
                  <a:schemeClr val="bg1">
                    <a:lumMod val="50000"/>
                  </a:schemeClr>
                </a:solidFill>
                <a:latin typeface="Calibri" pitchFamily="34" charset="0"/>
              </a:rPr>
              <a:t>2014</a:t>
            </a:r>
            <a:endParaRPr lang="en-US" sz="1400" b="1" dirty="0">
              <a:solidFill>
                <a:schemeClr val="bg1">
                  <a:lumMod val="50000"/>
                </a:schemeClr>
              </a:solidFill>
              <a:latin typeface="Calibri" pitchFamily="34" charset="0"/>
            </a:endParaRPr>
          </a:p>
        </p:txBody>
      </p:sp>
      <p:sp>
        <p:nvSpPr>
          <p:cNvPr id="11" name="Rectangle 10"/>
          <p:cNvSpPr/>
          <p:nvPr/>
        </p:nvSpPr>
        <p:spPr>
          <a:xfrm>
            <a:off x="30480" y="3090446"/>
            <a:ext cx="2514600" cy="400110"/>
          </a:xfrm>
          <a:prstGeom prst="rect">
            <a:avLst/>
          </a:prstGeom>
        </p:spPr>
        <p:txBody>
          <a:bodyPr wrap="square">
            <a:spAutoFit/>
          </a:bodyPr>
          <a:lstStyle/>
          <a:p>
            <a:pPr algn="r">
              <a:defRPr/>
            </a:pPr>
            <a:r>
              <a:rPr lang="en-US" sz="2000" dirty="0" smtClean="0">
                <a:solidFill>
                  <a:schemeClr val="accent3">
                    <a:lumMod val="75000"/>
                  </a:schemeClr>
                </a:solidFill>
                <a:latin typeface="Calibri" pitchFamily="34" charset="0"/>
              </a:rPr>
              <a:t>Gus </a:t>
            </a:r>
            <a:r>
              <a:rPr lang="en-US" sz="2000" dirty="0" err="1" smtClean="0">
                <a:solidFill>
                  <a:schemeClr val="accent3">
                    <a:lumMod val="75000"/>
                  </a:schemeClr>
                </a:solidFill>
                <a:latin typeface="Calibri" pitchFamily="34" charset="0"/>
              </a:rPr>
              <a:t>Murby</a:t>
            </a:r>
            <a:endParaRPr lang="en-US" sz="2000" dirty="0">
              <a:solidFill>
                <a:schemeClr val="accent3">
                  <a:lumMod val="75000"/>
                </a:schemeClr>
              </a:solidFill>
              <a:latin typeface="Calibri" pitchFamily="34" charset="0"/>
            </a:endParaRPr>
          </a:p>
        </p:txBody>
      </p:sp>
    </p:spTree>
    <p:extLst>
      <p:ext uri="{BB962C8B-B14F-4D97-AF65-F5344CB8AC3E}">
        <p14:creationId xmlns:p14="http://schemas.microsoft.com/office/powerpoint/2010/main" xmlns="" val="9544913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9144000" cy="124968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53340" y="1249680"/>
            <a:ext cx="9144000" cy="3048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4" name="Straight Connector 13"/>
          <p:cNvCxnSpPr/>
          <p:nvPr/>
        </p:nvCxnSpPr>
        <p:spPr>
          <a:xfrm>
            <a:off x="2590800" y="0"/>
            <a:ext cx="0" cy="6858000"/>
          </a:xfrm>
          <a:prstGeom prst="line">
            <a:avLst/>
          </a:prstGeom>
          <a:ln w="19050">
            <a:solidFill>
              <a:schemeClr val="tx1">
                <a:lumMod val="65000"/>
                <a:lumOff val="3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055" name="Picture 4" descr="C:\Documents and Settings\Administrator\My Documents\LA Work\Dodson&amp;Flinker Log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2890" y="6323795"/>
            <a:ext cx="22098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6" name="Picture 5"/>
          <p:cNvPicPr>
            <a:picLocks noChangeAspect="1" noChangeArrowheads="1"/>
          </p:cNvPicPr>
          <p:nvPr/>
        </p:nvPicPr>
        <p:blipFill>
          <a:blip r:embed="rId3" cstate="print">
            <a:grayscl/>
            <a:extLst>
              <a:ext uri="{28A0092B-C50C-407E-A947-70E740481C1C}">
                <a14:useLocalDpi xmlns:a14="http://schemas.microsoft.com/office/drawing/2010/main" xmlns="" val="0"/>
              </a:ext>
            </a:extLst>
          </a:blip>
          <a:srcRect l="23808" t="19048" r="51428" b="74095"/>
          <a:stretch>
            <a:fillRect/>
          </a:stretch>
        </p:blipFill>
        <p:spPr bwMode="auto">
          <a:xfrm>
            <a:off x="186690" y="5914220"/>
            <a:ext cx="23622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Text Box 5"/>
          <p:cNvSpPr txBox="1">
            <a:spLocks noChangeArrowheads="1"/>
          </p:cNvSpPr>
          <p:nvPr/>
        </p:nvSpPr>
        <p:spPr bwMode="auto">
          <a:xfrm>
            <a:off x="2590800" y="141684"/>
            <a:ext cx="4800600" cy="1107996"/>
          </a:xfrm>
          <a:prstGeom prst="rect">
            <a:avLst/>
          </a:prstGeom>
          <a:noFill/>
          <a:ln w="9525">
            <a:noFill/>
            <a:miter lim="800000"/>
            <a:headEnd/>
            <a:tailEnd/>
          </a:ln>
          <a:effectLst/>
        </p:spPr>
        <p:txBody>
          <a:bodyPr>
            <a:spAutoFit/>
          </a:bodyPr>
          <a:lstStyle/>
          <a:p>
            <a:pPr algn="r">
              <a:spcBef>
                <a:spcPct val="50000"/>
              </a:spcBef>
              <a:defRPr/>
            </a:pPr>
            <a:r>
              <a:rPr lang="en-US" sz="6600" b="1" dirty="0" smtClean="0">
                <a:solidFill>
                  <a:schemeClr val="accent3">
                    <a:lumMod val="75000"/>
                  </a:schemeClr>
                </a:solidFill>
                <a:latin typeface="Calibri" pitchFamily="34" charset="0"/>
              </a:rPr>
              <a:t>VISIONING</a:t>
            </a:r>
            <a:endParaRPr lang="en-US" sz="4000" b="1" dirty="0">
              <a:solidFill>
                <a:schemeClr val="accent3">
                  <a:lumMod val="75000"/>
                </a:schemeClr>
              </a:solidFill>
              <a:latin typeface="Calibri" pitchFamily="34" charset="0"/>
            </a:endParaRPr>
          </a:p>
        </p:txBody>
      </p:sp>
      <p:sp>
        <p:nvSpPr>
          <p:cNvPr id="18" name="Rectangle 17"/>
          <p:cNvSpPr/>
          <p:nvPr/>
        </p:nvSpPr>
        <p:spPr>
          <a:xfrm>
            <a:off x="-53340" y="280183"/>
            <a:ext cx="2541588" cy="830997"/>
          </a:xfrm>
          <a:prstGeom prst="rect">
            <a:avLst/>
          </a:prstGeom>
        </p:spPr>
        <p:txBody>
          <a:bodyPr>
            <a:spAutoFit/>
          </a:bodyPr>
          <a:lstStyle/>
          <a:p>
            <a:pPr algn="r">
              <a:defRPr/>
            </a:pPr>
            <a:r>
              <a:rPr lang="en-US" sz="2400" b="1" dirty="0" smtClean="0">
                <a:solidFill>
                  <a:schemeClr val="accent3">
                    <a:lumMod val="75000"/>
                  </a:schemeClr>
                </a:solidFill>
                <a:latin typeface="Calibri" pitchFamily="34" charset="0"/>
              </a:rPr>
              <a:t>Medfield State Hospital </a:t>
            </a:r>
            <a:endParaRPr lang="en-US" sz="2400" b="1" dirty="0">
              <a:solidFill>
                <a:schemeClr val="accent3">
                  <a:lumMod val="75000"/>
                </a:schemeClr>
              </a:solidFill>
            </a:endParaRPr>
          </a:p>
        </p:txBody>
      </p:sp>
      <p:sp>
        <p:nvSpPr>
          <p:cNvPr id="15" name="Rectangle 14"/>
          <p:cNvSpPr/>
          <p:nvPr/>
        </p:nvSpPr>
        <p:spPr>
          <a:xfrm>
            <a:off x="2594610" y="2110204"/>
            <a:ext cx="6396990" cy="4124206"/>
          </a:xfrm>
          <a:prstGeom prst="rect">
            <a:avLst/>
          </a:prstGeom>
        </p:spPr>
        <p:txBody>
          <a:bodyPr wrap="square">
            <a:spAutoFit/>
          </a:bodyPr>
          <a:lstStyle/>
          <a:p>
            <a:pPr>
              <a:spcAft>
                <a:spcPts val="600"/>
              </a:spcAft>
              <a:defRPr/>
            </a:pPr>
            <a:r>
              <a:rPr lang="en-US" dirty="0" smtClean="0">
                <a:latin typeface="Calibri" pitchFamily="34" charset="0"/>
              </a:rPr>
              <a:t>  </a:t>
            </a:r>
            <a:endParaRPr lang="en-US" dirty="0">
              <a:latin typeface="Calibri" pitchFamily="34" charset="0"/>
            </a:endParaRPr>
          </a:p>
          <a:p>
            <a:pPr>
              <a:spcAft>
                <a:spcPts val="600"/>
              </a:spcAft>
              <a:defRPr/>
            </a:pPr>
            <a:r>
              <a:rPr lang="en-US" dirty="0" smtClean="0">
                <a:latin typeface="Calibri" pitchFamily="34" charset="0"/>
              </a:rPr>
              <a:t>  </a:t>
            </a:r>
            <a:r>
              <a:rPr lang="en-US" sz="2400" b="1" dirty="0" smtClean="0">
                <a:latin typeface="Calibri" pitchFamily="34" charset="0"/>
              </a:rPr>
              <a:t>CURRENT CONDITIONS AND CONSIDERATIONS</a:t>
            </a:r>
          </a:p>
          <a:p>
            <a:pPr marL="742950" indent="-285750">
              <a:spcBef>
                <a:spcPts val="600"/>
              </a:spcBef>
              <a:spcAft>
                <a:spcPts val="600"/>
              </a:spcAft>
              <a:buFont typeface="Arial" pitchFamily="34" charset="0"/>
              <a:buChar char="•"/>
              <a:defRPr/>
            </a:pPr>
            <a:r>
              <a:rPr lang="en-US" b="1" dirty="0">
                <a:solidFill>
                  <a:srgbClr val="C00000"/>
                </a:solidFill>
              </a:rPr>
              <a:t>Hospital Property Parcels &amp; Proposed </a:t>
            </a:r>
            <a:r>
              <a:rPr lang="en-US" b="1" dirty="0" smtClean="0">
                <a:solidFill>
                  <a:srgbClr val="C00000"/>
                </a:solidFill>
              </a:rPr>
              <a:t>Disposition</a:t>
            </a:r>
          </a:p>
          <a:p>
            <a:pPr marL="742950" indent="-285750">
              <a:spcBef>
                <a:spcPts val="600"/>
              </a:spcBef>
              <a:spcAft>
                <a:spcPts val="600"/>
              </a:spcAft>
              <a:buFont typeface="Arial" pitchFamily="34" charset="0"/>
              <a:buChar char="•"/>
              <a:defRPr/>
            </a:pPr>
            <a:r>
              <a:rPr lang="en-US" b="1" dirty="0" smtClean="0">
                <a:latin typeface="Calibri" pitchFamily="34" charset="0"/>
              </a:rPr>
              <a:t>Hospital Closing and Prior Reuse Plans</a:t>
            </a:r>
          </a:p>
          <a:p>
            <a:pPr marL="742950" indent="-285750">
              <a:spcAft>
                <a:spcPts val="600"/>
              </a:spcAft>
              <a:buFont typeface="Arial" pitchFamily="34" charset="0"/>
              <a:buChar char="•"/>
              <a:defRPr/>
            </a:pPr>
            <a:r>
              <a:rPr lang="en-US" b="1" dirty="0" smtClean="0">
                <a:latin typeface="Calibri" pitchFamily="34" charset="0"/>
              </a:rPr>
              <a:t>Historic Significance of the Property</a:t>
            </a:r>
          </a:p>
          <a:p>
            <a:pPr marL="742950" indent="-285750">
              <a:spcAft>
                <a:spcPts val="600"/>
              </a:spcAft>
              <a:buFont typeface="Arial" pitchFamily="34" charset="0"/>
              <a:buChar char="•"/>
              <a:defRPr/>
            </a:pPr>
            <a:r>
              <a:rPr lang="en-US" b="1" dirty="0" smtClean="0">
                <a:latin typeface="Calibri" pitchFamily="34" charset="0"/>
              </a:rPr>
              <a:t>Environmental Clean-Up</a:t>
            </a:r>
          </a:p>
          <a:p>
            <a:pPr marL="742950" indent="-285750">
              <a:spcAft>
                <a:spcPts val="600"/>
              </a:spcAft>
              <a:buFont typeface="Arial" pitchFamily="34" charset="0"/>
              <a:buChar char="•"/>
              <a:defRPr/>
            </a:pPr>
            <a:r>
              <a:rPr lang="en-US" b="1" dirty="0" smtClean="0">
                <a:latin typeface="Calibri" pitchFamily="34" charset="0"/>
              </a:rPr>
              <a:t>Public Utilities and Infrastructure</a:t>
            </a:r>
          </a:p>
          <a:p>
            <a:pPr marL="742950" indent="-285750">
              <a:spcAft>
                <a:spcPts val="600"/>
              </a:spcAft>
              <a:buFont typeface="Arial" pitchFamily="34" charset="0"/>
              <a:buChar char="•"/>
              <a:defRPr/>
            </a:pPr>
            <a:r>
              <a:rPr lang="en-US" b="1" dirty="0" smtClean="0">
                <a:latin typeface="Calibri" pitchFamily="34" charset="0"/>
              </a:rPr>
              <a:t>Preliminary Agreement Between Town and DCAMM</a:t>
            </a:r>
          </a:p>
          <a:p>
            <a:pPr marL="742950" indent="-285750">
              <a:spcAft>
                <a:spcPts val="600"/>
              </a:spcAft>
              <a:buFont typeface="Arial" pitchFamily="34" charset="0"/>
              <a:buChar char="•"/>
              <a:defRPr/>
            </a:pPr>
            <a:r>
              <a:rPr lang="en-US" b="1" dirty="0" smtClean="0">
                <a:latin typeface="Calibri" pitchFamily="34" charset="0"/>
              </a:rPr>
              <a:t>Financial Context of Agreement</a:t>
            </a:r>
            <a:endParaRPr lang="en-US" b="1" dirty="0">
              <a:latin typeface="Calibri" pitchFamily="34" charset="0"/>
            </a:endParaRPr>
          </a:p>
          <a:p>
            <a:pPr>
              <a:spcAft>
                <a:spcPts val="600"/>
              </a:spcAft>
              <a:defRPr/>
            </a:pPr>
            <a:r>
              <a:rPr lang="en-US" sz="2000" dirty="0">
                <a:latin typeface="Calibri" pitchFamily="34" charset="0"/>
              </a:rPr>
              <a:t> </a:t>
            </a:r>
            <a:r>
              <a:rPr lang="en-US" sz="2000" dirty="0" smtClean="0">
                <a:latin typeface="Calibri" pitchFamily="34" charset="0"/>
              </a:rPr>
              <a:t>  </a:t>
            </a:r>
            <a:endParaRPr lang="en-US" sz="2000" dirty="0">
              <a:latin typeface="Calibri" pitchFamily="34" charset="0"/>
            </a:endParaRPr>
          </a:p>
          <a:p>
            <a:pPr>
              <a:defRPr/>
            </a:pPr>
            <a:r>
              <a:rPr lang="en-US" sz="1400" dirty="0">
                <a:latin typeface="Calibri" pitchFamily="34" charset="0"/>
              </a:rPr>
              <a:t>	</a:t>
            </a:r>
            <a:endParaRPr lang="en-US" dirty="0"/>
          </a:p>
        </p:txBody>
      </p:sp>
      <p:sp>
        <p:nvSpPr>
          <p:cNvPr id="12" name="Rectangle 11"/>
          <p:cNvSpPr/>
          <p:nvPr/>
        </p:nvSpPr>
        <p:spPr>
          <a:xfrm>
            <a:off x="30480" y="1752600"/>
            <a:ext cx="2514600" cy="677108"/>
          </a:xfrm>
          <a:prstGeom prst="rect">
            <a:avLst/>
          </a:prstGeom>
        </p:spPr>
        <p:txBody>
          <a:bodyPr wrap="square">
            <a:spAutoFit/>
          </a:bodyPr>
          <a:lstStyle/>
          <a:p>
            <a:pPr algn="r">
              <a:defRPr/>
            </a:pPr>
            <a:r>
              <a:rPr lang="en-US" sz="2400" b="1" dirty="0" smtClean="0">
                <a:solidFill>
                  <a:schemeClr val="bg1">
                    <a:lumMod val="50000"/>
                  </a:schemeClr>
                </a:solidFill>
                <a:latin typeface="Calibri" pitchFamily="34" charset="0"/>
              </a:rPr>
              <a:t>Public Workshop</a:t>
            </a:r>
            <a:endParaRPr lang="en-US" sz="2400" b="1" dirty="0">
              <a:solidFill>
                <a:schemeClr val="bg1">
                  <a:lumMod val="50000"/>
                </a:schemeClr>
              </a:solidFill>
              <a:latin typeface="Calibri" pitchFamily="34" charset="0"/>
            </a:endParaRPr>
          </a:p>
          <a:p>
            <a:pPr algn="r">
              <a:defRPr/>
            </a:pPr>
            <a:r>
              <a:rPr lang="en-US" sz="1400" b="1" dirty="0" smtClean="0">
                <a:solidFill>
                  <a:schemeClr val="bg1">
                    <a:lumMod val="50000"/>
                  </a:schemeClr>
                </a:solidFill>
                <a:latin typeface="Calibri" pitchFamily="34" charset="0"/>
              </a:rPr>
              <a:t>Saturday, January 11</a:t>
            </a:r>
            <a:r>
              <a:rPr lang="en-US" sz="1400" b="1" baseline="30000" dirty="0" smtClean="0">
                <a:solidFill>
                  <a:schemeClr val="bg1">
                    <a:lumMod val="50000"/>
                  </a:schemeClr>
                </a:solidFill>
                <a:latin typeface="Calibri" pitchFamily="34" charset="0"/>
              </a:rPr>
              <a:t>th</a:t>
            </a:r>
            <a:r>
              <a:rPr lang="en-US" sz="1400" b="1" dirty="0">
                <a:solidFill>
                  <a:schemeClr val="bg1">
                    <a:lumMod val="50000"/>
                  </a:schemeClr>
                </a:solidFill>
                <a:latin typeface="Calibri" pitchFamily="34" charset="0"/>
              </a:rPr>
              <a:t>, </a:t>
            </a:r>
            <a:r>
              <a:rPr lang="en-US" sz="1400" b="1" dirty="0" smtClean="0">
                <a:solidFill>
                  <a:schemeClr val="bg1">
                    <a:lumMod val="50000"/>
                  </a:schemeClr>
                </a:solidFill>
                <a:latin typeface="Calibri" pitchFamily="34" charset="0"/>
              </a:rPr>
              <a:t>2014</a:t>
            </a:r>
            <a:endParaRPr lang="en-US" sz="1400" b="1" dirty="0">
              <a:solidFill>
                <a:schemeClr val="bg1">
                  <a:lumMod val="50000"/>
                </a:schemeClr>
              </a:solidFill>
              <a:latin typeface="Calibri" pitchFamily="34" charset="0"/>
            </a:endParaRPr>
          </a:p>
        </p:txBody>
      </p:sp>
    </p:spTree>
    <p:extLst>
      <p:ext uri="{BB962C8B-B14F-4D97-AF65-F5344CB8AC3E}">
        <p14:creationId xmlns:p14="http://schemas.microsoft.com/office/powerpoint/2010/main" xmlns="" val="13823375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This is a “Bigger Than a Breadbox, Smaller Than a Barn” Discussion</a:t>
            </a:r>
            <a:endParaRPr lang="en-US" dirty="0"/>
          </a:p>
        </p:txBody>
      </p:sp>
      <p:pic>
        <p:nvPicPr>
          <p:cNvPr id="4" name="Picture 2" descr="C:\Users\GHM\AppData\Local\Microsoft\Windows\Temporary Internet Files\Content.IE5\WZNI972C\MC900286456[1].wm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276600" y="4283354"/>
            <a:ext cx="1367028" cy="1736446"/>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7" descr="C:\Users\GHM\AppData\Local\Microsoft\Windows\Temporary Internet Files\Content.IE5\TN8JIX6S\MP900400824[1].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7954" t="48540" r="14961" b="-41977"/>
          <a:stretch/>
        </p:blipFill>
        <p:spPr bwMode="auto">
          <a:xfrm>
            <a:off x="4191000" y="1828800"/>
            <a:ext cx="4572000" cy="4433455"/>
          </a:xfrm>
          <a:prstGeom prst="rect">
            <a:avLst/>
          </a:prstGeom>
          <a:noFill/>
          <a:effectLst>
            <a:softEdge rad="127000"/>
          </a:effectLst>
          <a:extLst>
            <a:ext uri="{909E8E84-426E-40DD-AFC4-6F175D3DCCD1}">
              <a14:hiddenFill xmlns:a14="http://schemas.microsoft.com/office/drawing/2010/main" xmlns="">
                <a:solidFill>
                  <a:srgbClr val="FFFFFF"/>
                </a:solidFill>
              </a14:hiddenFill>
            </a:ext>
          </a:extLst>
        </p:spPr>
      </p:pic>
      <p:pic>
        <p:nvPicPr>
          <p:cNvPr id="10" name="Picture 9"/>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60400" y="1840347"/>
            <a:ext cx="2540000" cy="2378362"/>
          </a:xfrm>
          <a:prstGeom prst="rect">
            <a:avLst/>
          </a:prstGeom>
          <a:effectLst>
            <a:softEdge rad="63500"/>
          </a:effectLst>
        </p:spPr>
      </p:pic>
    </p:spTree>
    <p:extLst>
      <p:ext uri="{BB962C8B-B14F-4D97-AF65-F5344CB8AC3E}">
        <p14:creationId xmlns:p14="http://schemas.microsoft.com/office/powerpoint/2010/main" xmlns="" val="33819997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295400" y="3733800"/>
            <a:ext cx="6629400" cy="22098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REMEDIATION/ DEMOLITION OF BUILDINGS</a:t>
            </a:r>
          </a:p>
          <a:p>
            <a:pPr algn="ctr"/>
            <a:r>
              <a:rPr lang="en-US" sz="2800" dirty="0" smtClean="0"/>
              <a:t>$10M – 20M</a:t>
            </a:r>
            <a:endParaRPr lang="en-US" sz="2800" dirty="0"/>
          </a:p>
        </p:txBody>
      </p:sp>
      <p:sp>
        <p:nvSpPr>
          <p:cNvPr id="2" name="Title 1"/>
          <p:cNvSpPr>
            <a:spLocks noGrp="1"/>
          </p:cNvSpPr>
          <p:nvPr>
            <p:ph type="title"/>
          </p:nvPr>
        </p:nvSpPr>
        <p:spPr/>
        <p:txBody>
          <a:bodyPr/>
          <a:lstStyle/>
          <a:p>
            <a:r>
              <a:rPr lang="en-US" dirty="0" smtClean="0"/>
              <a:t>What’s the Cost of This Property?</a:t>
            </a:r>
            <a:endParaRPr lang="en-US" dirty="0"/>
          </a:p>
        </p:txBody>
      </p:sp>
      <p:sp>
        <p:nvSpPr>
          <p:cNvPr id="8" name="Rectangle 7"/>
          <p:cNvSpPr/>
          <p:nvPr/>
        </p:nvSpPr>
        <p:spPr>
          <a:xfrm>
            <a:off x="1295400" y="4876800"/>
            <a:ext cx="228600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PURCHASE PRICE</a:t>
            </a:r>
          </a:p>
          <a:p>
            <a:pPr algn="ctr"/>
            <a:r>
              <a:rPr lang="en-US" dirty="0" smtClean="0"/>
              <a:t>$3.1 M</a:t>
            </a:r>
            <a:endParaRPr lang="en-US" dirty="0"/>
          </a:p>
        </p:txBody>
      </p:sp>
      <p:sp>
        <p:nvSpPr>
          <p:cNvPr id="10" name="Isosceles Triangle 9"/>
          <p:cNvSpPr/>
          <p:nvPr/>
        </p:nvSpPr>
        <p:spPr>
          <a:xfrm>
            <a:off x="1295400" y="2057400"/>
            <a:ext cx="6629400" cy="1676400"/>
          </a:xfrm>
          <a:prstGeom prst="triangle">
            <a:avLst>
              <a:gd name="adj" fmla="val 10000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ANNUAL OPERATING COSTS</a:t>
            </a:r>
          </a:p>
          <a:p>
            <a:pPr algn="ctr"/>
            <a:r>
              <a:rPr lang="en-US" dirty="0" smtClean="0"/>
              <a:t>$1/3M PER YEAR (HOW LONG DO WE WANT TO TAKE?)</a:t>
            </a:r>
            <a:endParaRPr lang="en-US" dirty="0"/>
          </a:p>
        </p:txBody>
      </p:sp>
    </p:spTree>
    <p:extLst>
      <p:ext uri="{BB962C8B-B14F-4D97-AF65-F5344CB8AC3E}">
        <p14:creationId xmlns:p14="http://schemas.microsoft.com/office/powerpoint/2010/main" xmlns="" val="1804415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the Value of This Property?</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xmlns="" val="3542574263"/>
              </p:ext>
            </p:extLst>
          </p:nvPr>
        </p:nvGraphicFramePr>
        <p:xfrm>
          <a:off x="685800" y="1371600"/>
          <a:ext cx="7696200" cy="4127883"/>
        </p:xfrm>
        <a:graphic>
          <a:graphicData uri="http://schemas.openxmlformats.org/drawingml/2006/table">
            <a:tbl>
              <a:tblPr firstRow="1" bandRow="1">
                <a:tableStyleId>{5C22544A-7EE6-4342-B048-85BDC9FD1C3A}</a:tableStyleId>
              </a:tblPr>
              <a:tblGrid>
                <a:gridCol w="5257800"/>
                <a:gridCol w="2438400"/>
              </a:tblGrid>
              <a:tr h="747084">
                <a:tc>
                  <a:txBody>
                    <a:bodyPr/>
                    <a:lstStyle/>
                    <a:p>
                      <a:r>
                        <a:rPr lang="en-US" sz="3200" dirty="0" smtClean="0"/>
                        <a:t>CATEGORY</a:t>
                      </a:r>
                      <a:endParaRPr lang="en-US" dirty="0"/>
                    </a:p>
                  </a:txBody>
                  <a:tcPr/>
                </a:tc>
                <a:tc>
                  <a:txBody>
                    <a:bodyPr/>
                    <a:lstStyle/>
                    <a:p>
                      <a:pPr algn="ctr"/>
                      <a:r>
                        <a:rPr lang="en-US" sz="2400" dirty="0" smtClean="0"/>
                        <a:t>WHAT’S IT WORTH?</a:t>
                      </a:r>
                      <a:endParaRPr lang="en-US" dirty="0"/>
                    </a:p>
                  </a:txBody>
                  <a:tcPr/>
                </a:tc>
              </a:tr>
              <a:tr h="387805">
                <a:tc>
                  <a:txBody>
                    <a:bodyPr/>
                    <a:lstStyle/>
                    <a:p>
                      <a:r>
                        <a:rPr lang="en-US" sz="2000" dirty="0" smtClean="0"/>
                        <a:t>PARCEL  A (in “ready to develop” condition)</a:t>
                      </a:r>
                      <a:endParaRPr lang="en-US" sz="2000" dirty="0"/>
                    </a:p>
                  </a:txBody>
                  <a:tcPr/>
                </a:tc>
                <a:tc>
                  <a:txBody>
                    <a:bodyPr/>
                    <a:lstStyle/>
                    <a:p>
                      <a:pPr algn="ctr"/>
                      <a:r>
                        <a:rPr lang="en-US" sz="2000" b="1" dirty="0" smtClean="0">
                          <a:solidFill>
                            <a:srgbClr val="009900"/>
                          </a:solidFill>
                        </a:rPr>
                        <a:t>Assume</a:t>
                      </a:r>
                      <a:r>
                        <a:rPr lang="en-US" sz="2000" b="1" baseline="0" dirty="0" smtClean="0">
                          <a:solidFill>
                            <a:srgbClr val="009900"/>
                          </a:solidFill>
                        </a:rPr>
                        <a:t> $10 – 20M?</a:t>
                      </a:r>
                      <a:endParaRPr lang="en-US" b="1" dirty="0">
                        <a:solidFill>
                          <a:srgbClr val="009900"/>
                        </a:solidFill>
                      </a:endParaRPr>
                    </a:p>
                  </a:txBody>
                  <a:tcPr/>
                </a:tc>
              </a:tr>
              <a:tr h="913103">
                <a:tc>
                  <a:txBody>
                    <a:bodyPr/>
                    <a:lstStyle/>
                    <a:p>
                      <a:r>
                        <a:rPr lang="en-US" sz="2000" dirty="0" smtClean="0"/>
                        <a:t>DIRECT VALUE</a:t>
                      </a:r>
                      <a:r>
                        <a:rPr lang="en-US" sz="2000" baseline="0" dirty="0" smtClean="0"/>
                        <a:t> FOR TOWN USE (e.g., land value for town building allowed on Parcel B, possible use of Parcel A buildings)</a:t>
                      </a:r>
                      <a:endParaRPr lang="en-US" sz="2000" dirty="0"/>
                    </a:p>
                  </a:txBody>
                  <a:tcPr/>
                </a:tc>
                <a:tc>
                  <a:txBody>
                    <a:bodyPr/>
                    <a:lstStyle/>
                    <a:p>
                      <a:endParaRPr lang="en-US"/>
                    </a:p>
                  </a:txBody>
                  <a:tcPr/>
                </a:tc>
              </a:tr>
              <a:tr h="636405">
                <a:tc>
                  <a:txBody>
                    <a:bodyPr/>
                    <a:lstStyle/>
                    <a:p>
                      <a:r>
                        <a:rPr lang="en-US" sz="2000" dirty="0" smtClean="0"/>
                        <a:t>“QUALITY OF LIFE” VALUE (open space, conservation,</a:t>
                      </a:r>
                      <a:r>
                        <a:rPr lang="en-US" sz="2000" baseline="0" dirty="0" smtClean="0"/>
                        <a:t> recreation, historic preservation)</a:t>
                      </a:r>
                      <a:endParaRPr lang="en-US" sz="2000" dirty="0"/>
                    </a:p>
                  </a:txBody>
                  <a:tcPr/>
                </a:tc>
                <a:tc>
                  <a:txBody>
                    <a:bodyPr/>
                    <a:lstStyle/>
                    <a:p>
                      <a:endParaRPr lang="en-US" dirty="0"/>
                    </a:p>
                  </a:txBody>
                  <a:tcPr/>
                </a:tc>
              </a:tr>
              <a:tr h="120180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VALUE</a:t>
                      </a:r>
                      <a:r>
                        <a:rPr lang="en-US" sz="2000" baseline="0" dirty="0" smtClean="0"/>
                        <a:t> OF CONTROLLING HOW THIS PROPERTY IS DEVELOPED (Avoided costs associated with possible state-chosen redevelopment)</a:t>
                      </a:r>
                      <a:endParaRPr lang="en-US" sz="2000" dirty="0" smtClean="0"/>
                    </a:p>
                  </a:txBody>
                  <a:tcPr/>
                </a:tc>
                <a:tc>
                  <a:txBody>
                    <a:bodyPr/>
                    <a:lstStyle/>
                    <a:p>
                      <a:endParaRPr lang="en-US" dirty="0"/>
                    </a:p>
                  </a:txBody>
                  <a:tcPr/>
                </a:tc>
              </a:tr>
            </a:tbl>
          </a:graphicData>
        </a:graphic>
      </p:graphicFrame>
      <p:sp>
        <p:nvSpPr>
          <p:cNvPr id="6" name="TextBox 5"/>
          <p:cNvSpPr txBox="1"/>
          <p:nvPr/>
        </p:nvSpPr>
        <p:spPr>
          <a:xfrm>
            <a:off x="849683" y="5638800"/>
            <a:ext cx="7151317" cy="707886"/>
          </a:xfrm>
          <a:prstGeom prst="rect">
            <a:avLst/>
          </a:prstGeom>
          <a:noFill/>
        </p:spPr>
        <p:txBody>
          <a:bodyPr wrap="none" rtlCol="0">
            <a:spAutoFit/>
          </a:bodyPr>
          <a:lstStyle/>
          <a:p>
            <a:pPr algn="ctr"/>
            <a:r>
              <a:rPr lang="en-US" sz="2000" b="1" dirty="0" smtClean="0">
                <a:solidFill>
                  <a:schemeClr val="tx2"/>
                </a:solidFill>
                <a:latin typeface="Lucida Calligraphy" panose="03010101010101010101" pitchFamily="66" charset="0"/>
              </a:rPr>
              <a:t>Our overall assessment of the value of the property</a:t>
            </a:r>
            <a:br>
              <a:rPr lang="en-US" sz="2000" b="1" dirty="0" smtClean="0">
                <a:solidFill>
                  <a:schemeClr val="tx2"/>
                </a:solidFill>
                <a:latin typeface="Lucida Calligraphy" panose="03010101010101010101" pitchFamily="66" charset="0"/>
              </a:rPr>
            </a:br>
            <a:r>
              <a:rPr lang="en-US" sz="2000" b="1" dirty="0" smtClean="0">
                <a:solidFill>
                  <a:schemeClr val="tx2"/>
                </a:solidFill>
                <a:latin typeface="Lucida Calligraphy" panose="03010101010101010101" pitchFamily="66" charset="0"/>
              </a:rPr>
              <a:t>should exceed what we spend on it!</a:t>
            </a:r>
            <a:endParaRPr lang="en-US" sz="2000" b="1" dirty="0">
              <a:solidFill>
                <a:schemeClr val="tx2"/>
              </a:solidFill>
              <a:latin typeface="Lucida Calligraphy" panose="03010101010101010101" pitchFamily="66" charset="0"/>
            </a:endParaRPr>
          </a:p>
        </p:txBody>
      </p:sp>
    </p:spTree>
    <p:extLst>
      <p:ext uri="{BB962C8B-B14F-4D97-AF65-F5344CB8AC3E}">
        <p14:creationId xmlns:p14="http://schemas.microsoft.com/office/powerpoint/2010/main" xmlns="" val="19196861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Much </a:t>
            </a:r>
            <a:r>
              <a:rPr lang="en-US" u="sng" dirty="0" smtClean="0"/>
              <a:t>Cash</a:t>
            </a:r>
            <a:r>
              <a:rPr lang="en-US" dirty="0" smtClean="0"/>
              <a:t> Will We Spend on This Property?</a:t>
            </a:r>
            <a:endParaRPr lang="en-US" dirty="0"/>
          </a:p>
        </p:txBody>
      </p:sp>
      <p:cxnSp>
        <p:nvCxnSpPr>
          <p:cNvPr id="5" name="Straight Arrow Connector 4"/>
          <p:cNvCxnSpPr/>
          <p:nvPr/>
        </p:nvCxnSpPr>
        <p:spPr>
          <a:xfrm flipV="1">
            <a:off x="1447800" y="1752600"/>
            <a:ext cx="0" cy="3733800"/>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1447800" y="5486400"/>
            <a:ext cx="6705600" cy="0"/>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7315200" y="5486400"/>
            <a:ext cx="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5867400" y="5486400"/>
            <a:ext cx="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343400" y="5486400"/>
            <a:ext cx="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895600" y="5486400"/>
            <a:ext cx="0" cy="22860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800096" y="5867400"/>
            <a:ext cx="866904" cy="369332"/>
          </a:xfrm>
          <a:prstGeom prst="rect">
            <a:avLst/>
          </a:prstGeom>
          <a:solidFill>
            <a:schemeClr val="accent6">
              <a:lumMod val="40000"/>
              <a:lumOff val="60000"/>
            </a:schemeClr>
          </a:solidFill>
        </p:spPr>
        <p:txBody>
          <a:bodyPr wrap="none" rtlCol="0">
            <a:spAutoFit/>
          </a:bodyPr>
          <a:lstStyle/>
          <a:p>
            <a:r>
              <a:rPr lang="en-US" dirty="0" smtClean="0"/>
              <a:t>1</a:t>
            </a:r>
            <a:r>
              <a:rPr lang="en-US" baseline="30000" dirty="0" smtClean="0"/>
              <a:t>st</a:t>
            </a:r>
            <a:r>
              <a:rPr lang="en-US" dirty="0" smtClean="0"/>
              <a:t> Year</a:t>
            </a:r>
            <a:endParaRPr lang="en-US" dirty="0"/>
          </a:p>
        </p:txBody>
      </p:sp>
      <p:sp>
        <p:nvSpPr>
          <p:cNvPr id="11" name="TextBox 10"/>
          <p:cNvSpPr txBox="1"/>
          <p:nvPr/>
        </p:nvSpPr>
        <p:spPr>
          <a:xfrm>
            <a:off x="3247896" y="5867400"/>
            <a:ext cx="899092" cy="369332"/>
          </a:xfrm>
          <a:prstGeom prst="rect">
            <a:avLst/>
          </a:prstGeom>
          <a:solidFill>
            <a:schemeClr val="accent6">
              <a:lumMod val="40000"/>
              <a:lumOff val="60000"/>
            </a:schemeClr>
          </a:solidFill>
        </p:spPr>
        <p:txBody>
          <a:bodyPr wrap="none" rtlCol="0">
            <a:spAutoFit/>
          </a:bodyPr>
          <a:lstStyle/>
          <a:p>
            <a:r>
              <a:rPr lang="en-US" dirty="0" smtClean="0"/>
              <a:t>2</a:t>
            </a:r>
            <a:r>
              <a:rPr lang="en-US" baseline="30000" dirty="0" smtClean="0"/>
              <a:t>nd </a:t>
            </a:r>
            <a:r>
              <a:rPr lang="en-US" dirty="0" smtClean="0"/>
              <a:t>Year</a:t>
            </a:r>
            <a:endParaRPr lang="en-US" dirty="0"/>
          </a:p>
        </p:txBody>
      </p:sp>
      <p:sp>
        <p:nvSpPr>
          <p:cNvPr id="12" name="TextBox 11"/>
          <p:cNvSpPr txBox="1"/>
          <p:nvPr/>
        </p:nvSpPr>
        <p:spPr>
          <a:xfrm>
            <a:off x="4619496" y="5867400"/>
            <a:ext cx="887359" cy="369332"/>
          </a:xfrm>
          <a:prstGeom prst="rect">
            <a:avLst/>
          </a:prstGeom>
          <a:solidFill>
            <a:schemeClr val="accent6">
              <a:lumMod val="40000"/>
              <a:lumOff val="60000"/>
            </a:schemeClr>
          </a:solidFill>
        </p:spPr>
        <p:txBody>
          <a:bodyPr wrap="none" rtlCol="0">
            <a:spAutoFit/>
          </a:bodyPr>
          <a:lstStyle/>
          <a:p>
            <a:r>
              <a:rPr lang="en-US" dirty="0" smtClean="0"/>
              <a:t>3</a:t>
            </a:r>
            <a:r>
              <a:rPr lang="en-US" baseline="30000" dirty="0" smtClean="0"/>
              <a:t>rd</a:t>
            </a:r>
            <a:r>
              <a:rPr lang="en-US" dirty="0" smtClean="0"/>
              <a:t> Year</a:t>
            </a:r>
            <a:endParaRPr lang="en-US" dirty="0"/>
          </a:p>
        </p:txBody>
      </p:sp>
      <p:sp>
        <p:nvSpPr>
          <p:cNvPr id="13" name="TextBox 12"/>
          <p:cNvSpPr txBox="1"/>
          <p:nvPr/>
        </p:nvSpPr>
        <p:spPr>
          <a:xfrm>
            <a:off x="6219696" y="5867400"/>
            <a:ext cx="887872" cy="369332"/>
          </a:xfrm>
          <a:prstGeom prst="rect">
            <a:avLst/>
          </a:prstGeom>
          <a:solidFill>
            <a:schemeClr val="accent6">
              <a:lumMod val="40000"/>
              <a:lumOff val="60000"/>
            </a:schemeClr>
          </a:solidFill>
        </p:spPr>
        <p:txBody>
          <a:bodyPr wrap="none" rtlCol="0">
            <a:spAutoFit/>
          </a:bodyPr>
          <a:lstStyle/>
          <a:p>
            <a:r>
              <a:rPr lang="en-US" dirty="0" smtClean="0"/>
              <a:t>4</a:t>
            </a:r>
            <a:r>
              <a:rPr lang="en-US" baseline="30000" dirty="0" smtClean="0"/>
              <a:t>th</a:t>
            </a:r>
            <a:r>
              <a:rPr lang="en-US" dirty="0" smtClean="0"/>
              <a:t> Year</a:t>
            </a:r>
            <a:endParaRPr lang="en-US" dirty="0"/>
          </a:p>
        </p:txBody>
      </p:sp>
      <p:sp>
        <p:nvSpPr>
          <p:cNvPr id="14" name="TextBox 13"/>
          <p:cNvSpPr txBox="1"/>
          <p:nvPr/>
        </p:nvSpPr>
        <p:spPr>
          <a:xfrm>
            <a:off x="533400" y="1600200"/>
            <a:ext cx="681597" cy="523220"/>
          </a:xfrm>
          <a:prstGeom prst="rect">
            <a:avLst/>
          </a:prstGeom>
          <a:noFill/>
        </p:spPr>
        <p:txBody>
          <a:bodyPr wrap="none" rtlCol="0">
            <a:spAutoFit/>
          </a:bodyPr>
          <a:lstStyle/>
          <a:p>
            <a:r>
              <a:rPr lang="en-US" sz="2800" b="1" dirty="0" smtClean="0">
                <a:solidFill>
                  <a:srgbClr val="009900"/>
                </a:solidFill>
              </a:rPr>
              <a:t>$M</a:t>
            </a:r>
            <a:endParaRPr lang="en-US" b="1" dirty="0">
              <a:solidFill>
                <a:srgbClr val="009900"/>
              </a:solidFill>
            </a:endParaRPr>
          </a:p>
        </p:txBody>
      </p:sp>
      <p:cxnSp>
        <p:nvCxnSpPr>
          <p:cNvPr id="15" name="Straight Connector 14"/>
          <p:cNvCxnSpPr/>
          <p:nvPr/>
        </p:nvCxnSpPr>
        <p:spPr>
          <a:xfrm rot="16200000">
            <a:off x="1333500" y="4610100"/>
            <a:ext cx="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a:off x="1333500" y="3848100"/>
            <a:ext cx="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6200000">
            <a:off x="1333500" y="3086100"/>
            <a:ext cx="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a:off x="1333500" y="2324100"/>
            <a:ext cx="0" cy="228600"/>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905000" y="1970782"/>
            <a:ext cx="4239237" cy="1077218"/>
          </a:xfrm>
          <a:prstGeom prst="rect">
            <a:avLst/>
          </a:prstGeom>
          <a:noFill/>
          <a:ln>
            <a:solidFill>
              <a:srgbClr val="0070C0"/>
            </a:solidFill>
          </a:ln>
        </p:spPr>
        <p:txBody>
          <a:bodyPr wrap="none" rtlCol="0">
            <a:spAutoFit/>
          </a:bodyPr>
          <a:lstStyle/>
          <a:p>
            <a:pPr marL="285750" indent="-285750">
              <a:buFont typeface="Arial" panose="020B0604020202020204" pitchFamily="34" charset="0"/>
              <a:buChar char="•"/>
            </a:pPr>
            <a:r>
              <a:rPr lang="en-US" sz="1600" dirty="0" smtClean="0"/>
              <a:t>$310,000 Interest-free loan repayment</a:t>
            </a:r>
          </a:p>
          <a:p>
            <a:pPr marL="285750" indent="-285750">
              <a:buFont typeface="Arial" panose="020B0604020202020204" pitchFamily="34" charset="0"/>
              <a:buChar char="•"/>
            </a:pPr>
            <a:r>
              <a:rPr lang="en-US" sz="1600" dirty="0" smtClean="0"/>
              <a:t>$333,000 Estimated annual operating cost</a:t>
            </a:r>
          </a:p>
          <a:p>
            <a:pPr marL="285750" indent="-285750">
              <a:buFont typeface="Arial" panose="020B0604020202020204" pitchFamily="34" charset="0"/>
              <a:buChar char="•"/>
            </a:pPr>
            <a:r>
              <a:rPr lang="en-US" sz="1600" dirty="0" smtClean="0">
                <a:solidFill>
                  <a:srgbClr val="C00000"/>
                </a:solidFill>
              </a:rPr>
              <a:t>Remediation/demolition costs are in addition</a:t>
            </a:r>
          </a:p>
          <a:p>
            <a:pPr marL="285750" indent="-285750">
              <a:buFont typeface="Arial" panose="020B0604020202020204" pitchFamily="34" charset="0"/>
              <a:buChar char="•"/>
            </a:pPr>
            <a:r>
              <a:rPr lang="en-US" sz="1600" dirty="0" smtClean="0">
                <a:solidFill>
                  <a:srgbClr val="C00000"/>
                </a:solidFill>
              </a:rPr>
              <a:t>Town capital investment costs are in addition</a:t>
            </a:r>
            <a:endParaRPr lang="en-US" sz="1600" dirty="0">
              <a:solidFill>
                <a:srgbClr val="C00000"/>
              </a:solidFill>
            </a:endParaRPr>
          </a:p>
        </p:txBody>
      </p:sp>
      <p:sp>
        <p:nvSpPr>
          <p:cNvPr id="24" name="TextBox 23"/>
          <p:cNvSpPr txBox="1"/>
          <p:nvPr/>
        </p:nvSpPr>
        <p:spPr>
          <a:xfrm>
            <a:off x="7010400" y="3048000"/>
            <a:ext cx="731290" cy="338554"/>
          </a:xfrm>
          <a:prstGeom prst="rect">
            <a:avLst/>
          </a:prstGeom>
          <a:noFill/>
        </p:spPr>
        <p:txBody>
          <a:bodyPr wrap="none" rtlCol="0">
            <a:spAutoFit/>
          </a:bodyPr>
          <a:lstStyle/>
          <a:p>
            <a:r>
              <a:rPr lang="en-US" sz="1600" b="1" dirty="0" smtClean="0">
                <a:solidFill>
                  <a:srgbClr val="009900"/>
                </a:solidFill>
              </a:rPr>
              <a:t>$2.6M</a:t>
            </a:r>
            <a:endParaRPr lang="en-US" b="1" dirty="0">
              <a:solidFill>
                <a:srgbClr val="009900"/>
              </a:solidFill>
            </a:endParaRPr>
          </a:p>
        </p:txBody>
      </p:sp>
      <p:sp>
        <p:nvSpPr>
          <p:cNvPr id="25" name="TextBox 24"/>
          <p:cNvSpPr txBox="1"/>
          <p:nvPr/>
        </p:nvSpPr>
        <p:spPr>
          <a:xfrm>
            <a:off x="5562600" y="3581400"/>
            <a:ext cx="731290" cy="338554"/>
          </a:xfrm>
          <a:prstGeom prst="rect">
            <a:avLst/>
          </a:prstGeom>
          <a:noFill/>
        </p:spPr>
        <p:txBody>
          <a:bodyPr wrap="none" rtlCol="0">
            <a:spAutoFit/>
          </a:bodyPr>
          <a:lstStyle/>
          <a:p>
            <a:r>
              <a:rPr lang="en-US" sz="1600" b="1" dirty="0" smtClean="0">
                <a:solidFill>
                  <a:srgbClr val="009900"/>
                </a:solidFill>
              </a:rPr>
              <a:t>$1.9M</a:t>
            </a:r>
            <a:endParaRPr lang="en-US" b="1" dirty="0">
              <a:solidFill>
                <a:srgbClr val="009900"/>
              </a:solidFill>
            </a:endParaRPr>
          </a:p>
        </p:txBody>
      </p:sp>
      <p:sp>
        <p:nvSpPr>
          <p:cNvPr id="26" name="TextBox 25"/>
          <p:cNvSpPr txBox="1"/>
          <p:nvPr/>
        </p:nvSpPr>
        <p:spPr>
          <a:xfrm>
            <a:off x="4038600" y="4004846"/>
            <a:ext cx="731290" cy="338554"/>
          </a:xfrm>
          <a:prstGeom prst="rect">
            <a:avLst/>
          </a:prstGeom>
          <a:noFill/>
        </p:spPr>
        <p:txBody>
          <a:bodyPr wrap="none" rtlCol="0">
            <a:spAutoFit/>
          </a:bodyPr>
          <a:lstStyle/>
          <a:p>
            <a:r>
              <a:rPr lang="en-US" sz="1600" b="1" dirty="0" smtClean="0">
                <a:solidFill>
                  <a:srgbClr val="009900"/>
                </a:solidFill>
              </a:rPr>
              <a:t>$1.3M</a:t>
            </a:r>
            <a:endParaRPr lang="en-US" b="1" dirty="0">
              <a:solidFill>
                <a:srgbClr val="009900"/>
              </a:solidFill>
            </a:endParaRPr>
          </a:p>
        </p:txBody>
      </p:sp>
      <p:sp>
        <p:nvSpPr>
          <p:cNvPr id="27" name="TextBox 26"/>
          <p:cNvSpPr txBox="1"/>
          <p:nvPr/>
        </p:nvSpPr>
        <p:spPr>
          <a:xfrm>
            <a:off x="2545310" y="4572000"/>
            <a:ext cx="673582" cy="338554"/>
          </a:xfrm>
          <a:prstGeom prst="rect">
            <a:avLst/>
          </a:prstGeom>
          <a:noFill/>
        </p:spPr>
        <p:txBody>
          <a:bodyPr wrap="none" rtlCol="0">
            <a:spAutoFit/>
          </a:bodyPr>
          <a:lstStyle/>
          <a:p>
            <a:r>
              <a:rPr lang="en-US" sz="1600" b="1" dirty="0" smtClean="0">
                <a:solidFill>
                  <a:srgbClr val="009900"/>
                </a:solidFill>
              </a:rPr>
              <a:t>$ .6M</a:t>
            </a:r>
            <a:endParaRPr lang="en-US" b="1" dirty="0">
              <a:solidFill>
                <a:srgbClr val="009900"/>
              </a:solidFill>
            </a:endParaRPr>
          </a:p>
        </p:txBody>
      </p:sp>
      <p:sp>
        <p:nvSpPr>
          <p:cNvPr id="28" name="Isosceles Triangle 27"/>
          <p:cNvSpPr/>
          <p:nvPr/>
        </p:nvSpPr>
        <p:spPr>
          <a:xfrm>
            <a:off x="1447800" y="3505200"/>
            <a:ext cx="5928245" cy="1981200"/>
          </a:xfrm>
          <a:prstGeom prst="triangle">
            <a:avLst>
              <a:gd name="adj" fmla="val 100000"/>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9900"/>
              </a:solidFill>
            </a:endParaRPr>
          </a:p>
        </p:txBody>
      </p:sp>
    </p:spTree>
    <p:extLst>
      <p:ext uri="{BB962C8B-B14F-4D97-AF65-F5344CB8AC3E}">
        <p14:creationId xmlns:p14="http://schemas.microsoft.com/office/powerpoint/2010/main" xmlns="" val="4459807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 Can We Afford?</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xmlns="" val="3504151881"/>
              </p:ext>
            </p:extLst>
          </p:nvPr>
        </p:nvGraphicFramePr>
        <p:xfrm>
          <a:off x="457200" y="1295400"/>
          <a:ext cx="8229600" cy="4836160"/>
        </p:xfrm>
        <a:graphic>
          <a:graphicData uri="http://schemas.openxmlformats.org/drawingml/2006/table">
            <a:tbl>
              <a:tblPr firstRow="1" bandRow="1">
                <a:tableStyleId>{5C22544A-7EE6-4342-B048-85BDC9FD1C3A}</a:tableStyleId>
              </a:tblPr>
              <a:tblGrid>
                <a:gridCol w="4038600"/>
                <a:gridCol w="1371600"/>
                <a:gridCol w="1371600"/>
                <a:gridCol w="1447800"/>
              </a:tblGrid>
              <a:tr h="370840">
                <a:tc>
                  <a:txBody>
                    <a:bodyPr/>
                    <a:lstStyle/>
                    <a:p>
                      <a:r>
                        <a:rPr lang="en-US" dirty="0" smtClean="0"/>
                        <a:t>PURPOSE OF DEBT *</a:t>
                      </a:r>
                      <a:endParaRPr lang="en-US" dirty="0"/>
                    </a:p>
                  </a:txBody>
                  <a:tcPr/>
                </a:tc>
                <a:tc>
                  <a:txBody>
                    <a:bodyPr/>
                    <a:lstStyle/>
                    <a:p>
                      <a:pPr algn="ctr"/>
                      <a:r>
                        <a:rPr lang="en-US" dirty="0" smtClean="0"/>
                        <a:t>INCREASE</a:t>
                      </a:r>
                      <a:endParaRPr lang="en-US" dirty="0"/>
                    </a:p>
                  </a:txBody>
                  <a:tcPr/>
                </a:tc>
                <a:tc>
                  <a:txBody>
                    <a:bodyPr/>
                    <a:lstStyle/>
                    <a:p>
                      <a:pPr algn="ctr"/>
                      <a:r>
                        <a:rPr lang="en-US" dirty="0" smtClean="0"/>
                        <a:t>DECREASE</a:t>
                      </a:r>
                      <a:endParaRPr lang="en-US" dirty="0"/>
                    </a:p>
                  </a:txBody>
                  <a:tcPr/>
                </a:tc>
                <a:tc>
                  <a:txBody>
                    <a:bodyPr/>
                    <a:lstStyle/>
                    <a:p>
                      <a:pPr algn="ctr"/>
                      <a:r>
                        <a:rPr lang="en-US" dirty="0" smtClean="0"/>
                        <a:t>NET</a:t>
                      </a:r>
                      <a:endParaRPr lang="en-US" dirty="0"/>
                    </a:p>
                  </a:txBody>
                  <a:tcPr/>
                </a:tc>
              </a:tr>
              <a:tr h="370840">
                <a:tc>
                  <a:txBody>
                    <a:bodyPr/>
                    <a:lstStyle/>
                    <a:p>
                      <a:r>
                        <a:rPr lang="en-US" b="1" dirty="0" smtClean="0"/>
                        <a:t>Town Debt (at</a:t>
                      </a:r>
                      <a:r>
                        <a:rPr lang="en-US" b="1" baseline="0" dirty="0" smtClean="0"/>
                        <a:t> start of FY14</a:t>
                      </a:r>
                      <a:r>
                        <a:rPr lang="en-US" b="1" dirty="0" smtClean="0"/>
                        <a:t>)</a:t>
                      </a:r>
                      <a:endParaRPr lang="en-US" b="1" dirty="0"/>
                    </a:p>
                  </a:txBody>
                  <a:tcPr/>
                </a:tc>
                <a:tc>
                  <a:txBody>
                    <a:bodyPr/>
                    <a:lstStyle/>
                    <a:p>
                      <a:endParaRPr lang="en-US" dirty="0"/>
                    </a:p>
                  </a:txBody>
                  <a:tcPr/>
                </a:tc>
                <a:tc>
                  <a:txBody>
                    <a:bodyPr/>
                    <a:lstStyle/>
                    <a:p>
                      <a:endParaRPr lang="en-US" dirty="0"/>
                    </a:p>
                  </a:txBody>
                  <a:tcPr/>
                </a:tc>
                <a:tc>
                  <a:txBody>
                    <a:bodyPr/>
                    <a:lstStyle/>
                    <a:p>
                      <a:r>
                        <a:rPr lang="en-US" dirty="0" smtClean="0"/>
                        <a:t>$32.4M</a:t>
                      </a:r>
                      <a:endParaRPr lang="en-US" dirty="0"/>
                    </a:p>
                  </a:txBody>
                  <a:tcPr/>
                </a:tc>
              </a:tr>
              <a:tr h="370840">
                <a:tc>
                  <a:txBody>
                    <a:bodyPr/>
                    <a:lstStyle/>
                    <a:p>
                      <a:r>
                        <a:rPr lang="en-US" b="1" dirty="0" smtClean="0"/>
                        <a:t>Debt Retired (FY14)</a:t>
                      </a:r>
                      <a:endParaRPr lang="en-US" b="1"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a:txBody>
                    <a:bodyPr/>
                    <a:lstStyle/>
                    <a:p>
                      <a:pPr marL="285750" indent="-285750">
                        <a:buFont typeface="Wingdings" panose="05000000000000000000" pitchFamily="2" charset="2"/>
                        <a:buChar char="Ø"/>
                      </a:pPr>
                      <a:r>
                        <a:rPr lang="en-US" sz="1600" b="0" dirty="0" smtClean="0"/>
                        <a:t>FY14</a:t>
                      </a:r>
                      <a:endParaRPr lang="en-US" sz="1600" b="0" dirty="0"/>
                    </a:p>
                  </a:txBody>
                  <a:tcPr/>
                </a:tc>
                <a:tc>
                  <a:txBody>
                    <a:bodyPr/>
                    <a:lstStyle/>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$4.1M</a:t>
                      </a:r>
                    </a:p>
                  </a:txBody>
                  <a:tcPr/>
                </a:tc>
                <a:tc>
                  <a:txBody>
                    <a:bodyPr/>
                    <a:lstStyle/>
                    <a:p>
                      <a:r>
                        <a:rPr lang="en-US" dirty="0" smtClean="0"/>
                        <a:t>$28.3M</a:t>
                      </a:r>
                      <a:endParaRPr lang="en-US" dirty="0"/>
                    </a:p>
                  </a:txBody>
                  <a:tcPr/>
                </a:tc>
              </a:tr>
              <a:tr h="370840">
                <a:tc>
                  <a:txBody>
                    <a:bodyPr/>
                    <a:lstStyle/>
                    <a:p>
                      <a:pPr marL="285750" indent="-285750">
                        <a:buFont typeface="Wingdings" panose="05000000000000000000" pitchFamily="2" charset="2"/>
                        <a:buChar char="Ø"/>
                      </a:pPr>
                      <a:r>
                        <a:rPr lang="en-US" sz="1600" b="0" dirty="0" smtClean="0"/>
                        <a:t>FY15</a:t>
                      </a:r>
                      <a:endParaRPr lang="en-US" sz="1600" b="0" dirty="0"/>
                    </a:p>
                  </a:txBody>
                  <a:tcPr/>
                </a:tc>
                <a:tc>
                  <a:txBody>
                    <a:bodyPr/>
                    <a:lstStyle/>
                    <a:p>
                      <a:endParaRPr lang="en-US" dirty="0"/>
                    </a:p>
                  </a:txBody>
                  <a:tcPr/>
                </a:tc>
                <a:tc>
                  <a:txBody>
                    <a:bodyPr/>
                    <a:lstStyle/>
                    <a:p>
                      <a:r>
                        <a:rPr lang="en-US" dirty="0" smtClean="0"/>
                        <a:t>$4.4M</a:t>
                      </a:r>
                      <a:endParaRPr lang="en-US" dirty="0"/>
                    </a:p>
                  </a:txBody>
                  <a:tcPr/>
                </a:tc>
                <a:tc>
                  <a:txBody>
                    <a:bodyPr/>
                    <a:lstStyle/>
                    <a:p>
                      <a:r>
                        <a:rPr lang="en-US" dirty="0" smtClean="0"/>
                        <a:t>$24.0M</a:t>
                      </a:r>
                      <a:endParaRPr lang="en-US" dirty="0"/>
                    </a:p>
                  </a:txBody>
                  <a:tcPr/>
                </a:tc>
              </a:tr>
              <a:tr h="370840">
                <a:tc>
                  <a:txBody>
                    <a:bodyPr/>
                    <a:lstStyle/>
                    <a:p>
                      <a:r>
                        <a:rPr lang="en-US" b="1" dirty="0" smtClean="0"/>
                        <a:t>Debt Added in</a:t>
                      </a:r>
                      <a:r>
                        <a:rPr lang="en-US" b="1" baseline="0" dirty="0" smtClean="0"/>
                        <a:t> FY14</a:t>
                      </a:r>
                      <a:endParaRPr lang="en-US" b="1"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a:txBody>
                    <a:bodyPr/>
                    <a:lstStyle/>
                    <a:p>
                      <a:pPr marL="285750" indent="-285750">
                        <a:buFont typeface="Wingdings" panose="05000000000000000000" pitchFamily="2" charset="2"/>
                        <a:buChar char="Ø"/>
                      </a:pPr>
                      <a:r>
                        <a:rPr lang="en-US" sz="1600" dirty="0" smtClean="0"/>
                        <a:t>DPW Building</a:t>
                      </a:r>
                      <a:r>
                        <a:rPr lang="en-US" sz="1600" baseline="0" dirty="0" smtClean="0"/>
                        <a:t> Construction</a:t>
                      </a:r>
                      <a:endParaRPr lang="en-US" sz="1600" dirty="0"/>
                    </a:p>
                  </a:txBody>
                  <a:tcPr/>
                </a:tc>
                <a:tc>
                  <a:txBody>
                    <a:bodyPr/>
                    <a:lstStyle/>
                    <a:p>
                      <a:r>
                        <a:rPr lang="en-US" dirty="0" smtClean="0"/>
                        <a:t>$9.5M</a:t>
                      </a:r>
                      <a:endParaRPr lang="en-US" dirty="0"/>
                    </a:p>
                  </a:txBody>
                  <a:tcPr/>
                </a:tc>
                <a:tc>
                  <a:txBody>
                    <a:bodyPr/>
                    <a:lstStyle/>
                    <a:p>
                      <a:endParaRPr lang="en-US" dirty="0"/>
                    </a:p>
                  </a:txBody>
                  <a:tcPr/>
                </a:tc>
                <a:tc>
                  <a:txBody>
                    <a:bodyPr/>
                    <a:lstStyle/>
                    <a:p>
                      <a:r>
                        <a:rPr lang="en-US" dirty="0" smtClean="0"/>
                        <a:t>$33.5M</a:t>
                      </a:r>
                      <a:endParaRPr lang="en-US" dirty="0"/>
                    </a:p>
                  </a:txBody>
                  <a:tcPr/>
                </a:tc>
              </a:tr>
              <a:tr h="370840">
                <a:tc>
                  <a:txBody>
                    <a:bodyPr/>
                    <a:lstStyle/>
                    <a:p>
                      <a:pPr marL="285750" indent="-285750">
                        <a:buFont typeface="Wingdings" panose="05000000000000000000" pitchFamily="2" charset="2"/>
                        <a:buChar char="Ø"/>
                      </a:pPr>
                      <a:r>
                        <a:rPr lang="en-US" sz="1600" baseline="0" dirty="0" smtClean="0"/>
                        <a:t>Red Gate Farm Purchase</a:t>
                      </a:r>
                      <a:endParaRPr lang="en-US" sz="1600" dirty="0"/>
                    </a:p>
                  </a:txBody>
                  <a:tcPr/>
                </a:tc>
                <a:tc>
                  <a:txBody>
                    <a:bodyPr/>
                    <a:lstStyle/>
                    <a:p>
                      <a:r>
                        <a:rPr lang="en-US" dirty="0" smtClean="0"/>
                        <a:t>$1.4M</a:t>
                      </a:r>
                      <a:endParaRPr lang="en-US" dirty="0"/>
                    </a:p>
                  </a:txBody>
                  <a:tcPr/>
                </a:tc>
                <a:tc>
                  <a:txBody>
                    <a:bodyPr/>
                    <a:lstStyle/>
                    <a:p>
                      <a:endParaRPr lang="en-US" dirty="0"/>
                    </a:p>
                  </a:txBody>
                  <a:tcPr/>
                </a:tc>
                <a:tc>
                  <a:txBody>
                    <a:bodyPr/>
                    <a:lstStyle/>
                    <a:p>
                      <a:r>
                        <a:rPr lang="en-US" dirty="0" smtClean="0"/>
                        <a:t>$34.9M</a:t>
                      </a:r>
                      <a:endParaRPr lang="en-US" dirty="0"/>
                    </a:p>
                  </a:txBody>
                  <a:tcPr/>
                </a:tc>
              </a:tr>
              <a:tr h="370840">
                <a:tc>
                  <a:txBody>
                    <a:bodyPr/>
                    <a:lstStyle/>
                    <a:p>
                      <a:r>
                        <a:rPr lang="en-US" b="1" dirty="0" smtClean="0"/>
                        <a:t>Potential New Debt</a:t>
                      </a:r>
                      <a:endParaRPr lang="en-US" b="1" dirty="0"/>
                    </a:p>
                  </a:txBody>
                  <a:tcPr/>
                </a:tc>
                <a:tc>
                  <a:txBody>
                    <a:bodyPr/>
                    <a:lstStyle/>
                    <a:p>
                      <a:endParaRPr lang="en-US"/>
                    </a:p>
                  </a:txBody>
                  <a:tcPr/>
                </a:tc>
                <a:tc>
                  <a:txBody>
                    <a:bodyPr/>
                    <a:lstStyle/>
                    <a:p>
                      <a:endParaRPr lang="en-US"/>
                    </a:p>
                  </a:txBody>
                  <a:tcPr/>
                </a:tc>
                <a:tc>
                  <a:txBody>
                    <a:bodyPr/>
                    <a:lstStyle/>
                    <a:p>
                      <a:endParaRPr lang="en-US" dirty="0"/>
                    </a:p>
                  </a:txBody>
                  <a:tcPr/>
                </a:tc>
              </a:tr>
              <a:tr h="370840">
                <a:tc>
                  <a:txBody>
                    <a:bodyPr/>
                    <a:lstStyle/>
                    <a:p>
                      <a:pPr marL="285750" indent="-285750">
                        <a:buFont typeface="Wingdings" panose="05000000000000000000" pitchFamily="2" charset="2"/>
                        <a:buChar char="Ø"/>
                      </a:pPr>
                      <a:r>
                        <a:rPr lang="en-US" sz="1600" dirty="0" smtClean="0"/>
                        <a:t>State Hospital Purchase</a:t>
                      </a:r>
                      <a:endParaRPr lang="en-US" sz="1600" dirty="0"/>
                    </a:p>
                  </a:txBody>
                  <a:tcPr/>
                </a:tc>
                <a:tc>
                  <a:txBody>
                    <a:bodyPr/>
                    <a:lstStyle/>
                    <a:p>
                      <a:r>
                        <a:rPr lang="en-US" dirty="0" smtClean="0"/>
                        <a:t>$3.1M</a:t>
                      </a:r>
                      <a:endParaRPr lang="en-US" dirty="0"/>
                    </a:p>
                  </a:txBody>
                  <a:tcPr/>
                </a:tc>
                <a:tc>
                  <a:txBody>
                    <a:bodyPr/>
                    <a:lstStyle/>
                    <a:p>
                      <a:endParaRPr lang="en-US"/>
                    </a:p>
                  </a:txBody>
                  <a:tcPr/>
                </a:tc>
                <a:tc>
                  <a:txBody>
                    <a:bodyPr/>
                    <a:lstStyle/>
                    <a:p>
                      <a:r>
                        <a:rPr lang="en-US" dirty="0" smtClean="0"/>
                        <a:t>$38.0M</a:t>
                      </a:r>
                      <a:endParaRPr lang="en-US" dirty="0"/>
                    </a:p>
                  </a:txBody>
                  <a:tcPr/>
                </a:tc>
              </a:tr>
              <a:tr h="370840">
                <a:tc>
                  <a:txBody>
                    <a:bodyPr/>
                    <a:lstStyle/>
                    <a:p>
                      <a:pPr marL="285750" indent="-285750">
                        <a:buFont typeface="Wingdings" panose="05000000000000000000" pitchFamily="2" charset="2"/>
                        <a:buChar char="Ø"/>
                      </a:pPr>
                      <a:r>
                        <a:rPr lang="en-US" sz="1600" dirty="0" smtClean="0"/>
                        <a:t>Hospital Water Tower Design/Construction and Mains</a:t>
                      </a:r>
                      <a:endParaRPr lang="en-US" sz="1600" dirty="0"/>
                    </a:p>
                  </a:txBody>
                  <a:tcPr/>
                </a:tc>
                <a:tc>
                  <a:txBody>
                    <a:bodyPr/>
                    <a:lstStyle/>
                    <a:p>
                      <a:r>
                        <a:rPr lang="en-US" dirty="0" smtClean="0"/>
                        <a:t>$4.5M</a:t>
                      </a:r>
                      <a:endParaRPr lang="en-US" dirty="0"/>
                    </a:p>
                  </a:txBody>
                  <a:tcPr/>
                </a:tc>
                <a:tc>
                  <a:txBody>
                    <a:bodyPr/>
                    <a:lstStyle/>
                    <a:p>
                      <a:endParaRPr lang="en-US" dirty="0"/>
                    </a:p>
                  </a:txBody>
                  <a:tcPr/>
                </a:tc>
                <a:tc>
                  <a:txBody>
                    <a:bodyPr/>
                    <a:lstStyle/>
                    <a:p>
                      <a:r>
                        <a:rPr lang="en-US" dirty="0" smtClean="0"/>
                        <a:t>$42.5M</a:t>
                      </a:r>
                      <a:endParaRPr lang="en-US" dirty="0"/>
                    </a:p>
                  </a:txBody>
                  <a:tcPr/>
                </a:tc>
              </a:tr>
              <a:tr h="370840">
                <a:tc>
                  <a:txBody>
                    <a:bodyPr/>
                    <a:lstStyle/>
                    <a:p>
                      <a:pPr marL="285750" indent="-285750">
                        <a:buFont typeface="Wingdings" panose="05000000000000000000" pitchFamily="2" charset="2"/>
                        <a:buChar char="Ø"/>
                      </a:pPr>
                      <a:r>
                        <a:rPr lang="en-US" sz="1600" dirty="0" smtClean="0"/>
                        <a:t>Design/</a:t>
                      </a:r>
                      <a:r>
                        <a:rPr lang="en-US" sz="1600" baseline="0" dirty="0" smtClean="0"/>
                        <a:t>Construction of Public Safety </a:t>
                      </a:r>
                      <a:r>
                        <a:rPr lang="en-US" sz="1600" baseline="0" dirty="0" err="1" smtClean="0"/>
                        <a:t>Bldg</a:t>
                      </a:r>
                      <a:endParaRPr lang="en-US" sz="1600" dirty="0"/>
                    </a:p>
                  </a:txBody>
                  <a:tcPr/>
                </a:tc>
                <a:tc>
                  <a:txBody>
                    <a:bodyPr/>
                    <a:lstStyle/>
                    <a:p>
                      <a:r>
                        <a:rPr lang="en-US" dirty="0" smtClean="0"/>
                        <a:t>$19M </a:t>
                      </a:r>
                      <a:r>
                        <a:rPr lang="en-US" sz="1200" b="1" i="1" dirty="0" smtClean="0"/>
                        <a:t>(if financed in FY15)</a:t>
                      </a:r>
                      <a:endParaRPr lang="en-US" b="1" i="1" dirty="0"/>
                    </a:p>
                  </a:txBody>
                  <a:tcPr/>
                </a:tc>
                <a:tc>
                  <a:txBody>
                    <a:bodyPr/>
                    <a:lstStyle/>
                    <a:p>
                      <a:endParaRPr lang="en-US"/>
                    </a:p>
                  </a:txBody>
                  <a:tcPr/>
                </a:tc>
                <a:tc>
                  <a:txBody>
                    <a:bodyPr/>
                    <a:lstStyle/>
                    <a:p>
                      <a:r>
                        <a:rPr lang="en-US" dirty="0" smtClean="0"/>
                        <a:t>$61.4M</a:t>
                      </a:r>
                      <a:endParaRPr lang="en-US" dirty="0"/>
                    </a:p>
                  </a:txBody>
                  <a:tcPr/>
                </a:tc>
              </a:tr>
            </a:tbl>
          </a:graphicData>
        </a:graphic>
      </p:graphicFrame>
      <p:sp>
        <p:nvSpPr>
          <p:cNvPr id="6" name="TextBox 5"/>
          <p:cNvSpPr txBox="1"/>
          <p:nvPr/>
        </p:nvSpPr>
        <p:spPr>
          <a:xfrm>
            <a:off x="381000" y="6096000"/>
            <a:ext cx="5688096" cy="369332"/>
          </a:xfrm>
          <a:prstGeom prst="rect">
            <a:avLst/>
          </a:prstGeom>
          <a:noFill/>
        </p:spPr>
        <p:txBody>
          <a:bodyPr wrap="none" rtlCol="0">
            <a:spAutoFit/>
          </a:bodyPr>
          <a:lstStyle/>
          <a:p>
            <a:r>
              <a:rPr lang="en-US" b="1" dirty="0" smtClean="0"/>
              <a:t>* </a:t>
            </a:r>
            <a:r>
              <a:rPr lang="en-US" sz="1400" b="1" i="1" dirty="0" smtClean="0"/>
              <a:t>NOTE: </a:t>
            </a:r>
            <a:r>
              <a:rPr lang="en-US" b="1" dirty="0" smtClean="0"/>
              <a:t> </a:t>
            </a:r>
            <a:r>
              <a:rPr lang="en-US" sz="1400" b="1" i="1" dirty="0" smtClean="0"/>
              <a:t>Debt figures here include Water and Sewer Enterprise Fund debt</a:t>
            </a:r>
            <a:endParaRPr lang="en-US" b="1" i="1" dirty="0"/>
          </a:p>
        </p:txBody>
      </p:sp>
    </p:spTree>
    <p:extLst>
      <p:ext uri="{BB962C8B-B14F-4D97-AF65-F5344CB8AC3E}">
        <p14:creationId xmlns:p14="http://schemas.microsoft.com/office/powerpoint/2010/main" xmlns="" val="12369489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9144000" cy="124968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53340" y="1249680"/>
            <a:ext cx="9144000" cy="3048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4" name="Straight Connector 13"/>
          <p:cNvCxnSpPr/>
          <p:nvPr/>
        </p:nvCxnSpPr>
        <p:spPr>
          <a:xfrm>
            <a:off x="2590800" y="0"/>
            <a:ext cx="0" cy="6858000"/>
          </a:xfrm>
          <a:prstGeom prst="line">
            <a:avLst/>
          </a:prstGeom>
          <a:ln w="19050">
            <a:solidFill>
              <a:schemeClr val="tx1">
                <a:lumMod val="65000"/>
                <a:lumOff val="3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055" name="Picture 4" descr="C:\Documents and Settings\Administrator\My Documents\LA Work\Dodson&amp;Flinker Log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2890" y="6323795"/>
            <a:ext cx="22098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6" name="Picture 5"/>
          <p:cNvPicPr>
            <a:picLocks noChangeAspect="1" noChangeArrowheads="1"/>
          </p:cNvPicPr>
          <p:nvPr/>
        </p:nvPicPr>
        <p:blipFill>
          <a:blip r:embed="rId3" cstate="print">
            <a:grayscl/>
            <a:extLst>
              <a:ext uri="{28A0092B-C50C-407E-A947-70E740481C1C}">
                <a14:useLocalDpi xmlns:a14="http://schemas.microsoft.com/office/drawing/2010/main" xmlns="" val="0"/>
              </a:ext>
            </a:extLst>
          </a:blip>
          <a:srcRect l="23808" t="19048" r="51428" b="74095"/>
          <a:stretch>
            <a:fillRect/>
          </a:stretch>
        </p:blipFill>
        <p:spPr bwMode="auto">
          <a:xfrm>
            <a:off x="186690" y="5914220"/>
            <a:ext cx="23622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Text Box 5"/>
          <p:cNvSpPr txBox="1">
            <a:spLocks noChangeArrowheads="1"/>
          </p:cNvSpPr>
          <p:nvPr/>
        </p:nvSpPr>
        <p:spPr bwMode="auto">
          <a:xfrm>
            <a:off x="2590800" y="141684"/>
            <a:ext cx="4800600" cy="1107996"/>
          </a:xfrm>
          <a:prstGeom prst="rect">
            <a:avLst/>
          </a:prstGeom>
          <a:noFill/>
          <a:ln w="9525">
            <a:noFill/>
            <a:miter lim="800000"/>
            <a:headEnd/>
            <a:tailEnd/>
          </a:ln>
          <a:effectLst/>
        </p:spPr>
        <p:txBody>
          <a:bodyPr>
            <a:spAutoFit/>
          </a:bodyPr>
          <a:lstStyle/>
          <a:p>
            <a:pPr algn="r">
              <a:spcBef>
                <a:spcPct val="50000"/>
              </a:spcBef>
              <a:defRPr/>
            </a:pPr>
            <a:r>
              <a:rPr lang="en-US" sz="6600" b="1" dirty="0" smtClean="0">
                <a:solidFill>
                  <a:schemeClr val="accent3">
                    <a:lumMod val="75000"/>
                  </a:schemeClr>
                </a:solidFill>
                <a:latin typeface="Calibri" pitchFamily="34" charset="0"/>
              </a:rPr>
              <a:t>VISIONING</a:t>
            </a:r>
            <a:endParaRPr lang="en-US" sz="4000" b="1" dirty="0">
              <a:solidFill>
                <a:schemeClr val="accent3">
                  <a:lumMod val="75000"/>
                </a:schemeClr>
              </a:solidFill>
              <a:latin typeface="Calibri" pitchFamily="34" charset="0"/>
            </a:endParaRPr>
          </a:p>
        </p:txBody>
      </p:sp>
      <p:sp>
        <p:nvSpPr>
          <p:cNvPr id="18" name="Rectangle 17"/>
          <p:cNvSpPr/>
          <p:nvPr/>
        </p:nvSpPr>
        <p:spPr>
          <a:xfrm>
            <a:off x="-53340" y="280183"/>
            <a:ext cx="2541588" cy="830997"/>
          </a:xfrm>
          <a:prstGeom prst="rect">
            <a:avLst/>
          </a:prstGeom>
        </p:spPr>
        <p:txBody>
          <a:bodyPr>
            <a:spAutoFit/>
          </a:bodyPr>
          <a:lstStyle/>
          <a:p>
            <a:pPr algn="r">
              <a:defRPr/>
            </a:pPr>
            <a:r>
              <a:rPr lang="en-US" sz="2400" b="1" dirty="0" smtClean="0">
                <a:solidFill>
                  <a:schemeClr val="accent3">
                    <a:lumMod val="75000"/>
                  </a:schemeClr>
                </a:solidFill>
                <a:latin typeface="Calibri" pitchFamily="34" charset="0"/>
              </a:rPr>
              <a:t>Medfield State Hospital </a:t>
            </a:r>
            <a:endParaRPr lang="en-US" sz="2400" b="1" dirty="0">
              <a:solidFill>
                <a:schemeClr val="accent3">
                  <a:lumMod val="75000"/>
                </a:schemeClr>
              </a:solidFill>
            </a:endParaRPr>
          </a:p>
        </p:txBody>
      </p:sp>
      <p:sp>
        <p:nvSpPr>
          <p:cNvPr id="15" name="Rectangle 14"/>
          <p:cNvSpPr/>
          <p:nvPr/>
        </p:nvSpPr>
        <p:spPr>
          <a:xfrm>
            <a:off x="2594610" y="2110204"/>
            <a:ext cx="6496050" cy="2985433"/>
          </a:xfrm>
          <a:prstGeom prst="rect">
            <a:avLst/>
          </a:prstGeom>
        </p:spPr>
        <p:txBody>
          <a:bodyPr wrap="square">
            <a:spAutoFit/>
          </a:bodyPr>
          <a:lstStyle/>
          <a:p>
            <a:pPr>
              <a:spcAft>
                <a:spcPts val="600"/>
              </a:spcAft>
              <a:defRPr/>
            </a:pPr>
            <a:r>
              <a:rPr lang="en-US" dirty="0" smtClean="0">
                <a:latin typeface="Calibri" pitchFamily="34" charset="0"/>
              </a:rPr>
              <a:t>  </a:t>
            </a:r>
            <a:endParaRPr lang="en-US" dirty="0">
              <a:latin typeface="Calibri" pitchFamily="34" charset="0"/>
            </a:endParaRPr>
          </a:p>
          <a:p>
            <a:pPr>
              <a:spcAft>
                <a:spcPts val="600"/>
              </a:spcAft>
              <a:defRPr/>
            </a:pPr>
            <a:r>
              <a:rPr lang="en-US" sz="2400" b="1" dirty="0" smtClean="0">
                <a:latin typeface="Calibri" pitchFamily="34" charset="0"/>
              </a:rPr>
              <a:t>ISSUES &amp; OPPORTUNITIES BREAK-OUT SESSION</a:t>
            </a:r>
          </a:p>
          <a:p>
            <a:pPr marL="742950" indent="-285750">
              <a:spcBef>
                <a:spcPts val="600"/>
              </a:spcBef>
              <a:spcAft>
                <a:spcPts val="600"/>
              </a:spcAft>
              <a:buFont typeface="Arial" pitchFamily="34" charset="0"/>
              <a:buChar char="•"/>
              <a:defRPr/>
            </a:pPr>
            <a:r>
              <a:rPr lang="en-US" b="1" dirty="0" smtClean="0">
                <a:latin typeface="Calibri" pitchFamily="34" charset="0"/>
              </a:rPr>
              <a:t>Groups of 10 to 15 Participants</a:t>
            </a:r>
          </a:p>
          <a:p>
            <a:pPr marL="742950" indent="-285750">
              <a:spcBef>
                <a:spcPts val="600"/>
              </a:spcBef>
              <a:spcAft>
                <a:spcPts val="600"/>
              </a:spcAft>
              <a:buFont typeface="Arial" pitchFamily="34" charset="0"/>
              <a:buChar char="•"/>
              <a:defRPr/>
            </a:pPr>
            <a:r>
              <a:rPr lang="en-US" b="1" dirty="0" smtClean="0">
                <a:latin typeface="Calibri" pitchFamily="34" charset="0"/>
              </a:rPr>
              <a:t>Each Participant Identify Top Issues, Concerns, and Vision for Future Use (45 Min.)</a:t>
            </a:r>
          </a:p>
          <a:p>
            <a:pPr marL="742950" indent="-285750">
              <a:spcAft>
                <a:spcPts val="600"/>
              </a:spcAft>
              <a:buFont typeface="Arial" pitchFamily="34" charset="0"/>
              <a:buChar char="•"/>
              <a:defRPr/>
            </a:pPr>
            <a:r>
              <a:rPr lang="en-US" b="1" dirty="0" smtClean="0">
                <a:latin typeface="Calibri" pitchFamily="34" charset="0"/>
              </a:rPr>
              <a:t>Groups Report Back to All Workshop Participants (15 Min.)</a:t>
            </a:r>
          </a:p>
          <a:p>
            <a:pPr>
              <a:spcAft>
                <a:spcPts val="600"/>
              </a:spcAft>
              <a:defRPr/>
            </a:pPr>
            <a:r>
              <a:rPr lang="en-US" sz="2000" dirty="0" smtClean="0">
                <a:latin typeface="Calibri" pitchFamily="34" charset="0"/>
              </a:rPr>
              <a:t>   </a:t>
            </a:r>
            <a:endParaRPr lang="en-US" sz="2000" dirty="0">
              <a:latin typeface="Calibri" pitchFamily="34" charset="0"/>
            </a:endParaRPr>
          </a:p>
          <a:p>
            <a:pPr>
              <a:defRPr/>
            </a:pPr>
            <a:r>
              <a:rPr lang="en-US" sz="1400" dirty="0">
                <a:latin typeface="Calibri" pitchFamily="34" charset="0"/>
              </a:rPr>
              <a:t>	</a:t>
            </a:r>
            <a:endParaRPr lang="en-US" dirty="0"/>
          </a:p>
        </p:txBody>
      </p:sp>
      <p:sp>
        <p:nvSpPr>
          <p:cNvPr id="12" name="Rectangle 11"/>
          <p:cNvSpPr/>
          <p:nvPr/>
        </p:nvSpPr>
        <p:spPr>
          <a:xfrm>
            <a:off x="30480" y="1752600"/>
            <a:ext cx="2514600" cy="677108"/>
          </a:xfrm>
          <a:prstGeom prst="rect">
            <a:avLst/>
          </a:prstGeom>
        </p:spPr>
        <p:txBody>
          <a:bodyPr wrap="square">
            <a:spAutoFit/>
          </a:bodyPr>
          <a:lstStyle/>
          <a:p>
            <a:pPr algn="r">
              <a:defRPr/>
            </a:pPr>
            <a:r>
              <a:rPr lang="en-US" sz="2400" b="1" dirty="0" smtClean="0">
                <a:solidFill>
                  <a:schemeClr val="bg1">
                    <a:lumMod val="50000"/>
                  </a:schemeClr>
                </a:solidFill>
                <a:latin typeface="Calibri" pitchFamily="34" charset="0"/>
              </a:rPr>
              <a:t>Public Workshop</a:t>
            </a:r>
            <a:endParaRPr lang="en-US" sz="2400" b="1" dirty="0">
              <a:solidFill>
                <a:schemeClr val="bg1">
                  <a:lumMod val="50000"/>
                </a:schemeClr>
              </a:solidFill>
              <a:latin typeface="Calibri" pitchFamily="34" charset="0"/>
            </a:endParaRPr>
          </a:p>
          <a:p>
            <a:pPr algn="r">
              <a:defRPr/>
            </a:pPr>
            <a:r>
              <a:rPr lang="en-US" sz="1400" b="1" dirty="0" smtClean="0">
                <a:solidFill>
                  <a:schemeClr val="bg1">
                    <a:lumMod val="50000"/>
                  </a:schemeClr>
                </a:solidFill>
                <a:latin typeface="Calibri" pitchFamily="34" charset="0"/>
              </a:rPr>
              <a:t>Saturday, January 11</a:t>
            </a:r>
            <a:r>
              <a:rPr lang="en-US" sz="1400" b="1" baseline="30000" dirty="0" smtClean="0">
                <a:solidFill>
                  <a:schemeClr val="bg1">
                    <a:lumMod val="50000"/>
                  </a:schemeClr>
                </a:solidFill>
                <a:latin typeface="Calibri" pitchFamily="34" charset="0"/>
              </a:rPr>
              <a:t>th</a:t>
            </a:r>
            <a:r>
              <a:rPr lang="en-US" sz="1400" b="1" dirty="0">
                <a:solidFill>
                  <a:schemeClr val="bg1">
                    <a:lumMod val="50000"/>
                  </a:schemeClr>
                </a:solidFill>
                <a:latin typeface="Calibri" pitchFamily="34" charset="0"/>
              </a:rPr>
              <a:t>, </a:t>
            </a:r>
            <a:r>
              <a:rPr lang="en-US" sz="1400" b="1" dirty="0" smtClean="0">
                <a:solidFill>
                  <a:schemeClr val="bg1">
                    <a:lumMod val="50000"/>
                  </a:schemeClr>
                </a:solidFill>
                <a:latin typeface="Calibri" pitchFamily="34" charset="0"/>
              </a:rPr>
              <a:t>2014</a:t>
            </a:r>
            <a:endParaRPr lang="en-US" sz="1400" b="1" dirty="0">
              <a:solidFill>
                <a:schemeClr val="bg1">
                  <a:lumMod val="50000"/>
                </a:schemeClr>
              </a:solidFill>
              <a:latin typeface="Calibri" pitchFamily="34" charset="0"/>
            </a:endParaRPr>
          </a:p>
        </p:txBody>
      </p:sp>
    </p:spTree>
    <p:extLst>
      <p:ext uri="{BB962C8B-B14F-4D97-AF65-F5344CB8AC3E}">
        <p14:creationId xmlns:p14="http://schemas.microsoft.com/office/powerpoint/2010/main" xmlns="" val="42311499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9144000" cy="124968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53340" y="1249680"/>
            <a:ext cx="9144000" cy="3048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4" name="Straight Connector 13"/>
          <p:cNvCxnSpPr/>
          <p:nvPr/>
        </p:nvCxnSpPr>
        <p:spPr>
          <a:xfrm>
            <a:off x="2590800" y="0"/>
            <a:ext cx="0" cy="6858000"/>
          </a:xfrm>
          <a:prstGeom prst="line">
            <a:avLst/>
          </a:prstGeom>
          <a:ln w="19050">
            <a:solidFill>
              <a:schemeClr val="tx1">
                <a:lumMod val="65000"/>
                <a:lumOff val="3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055" name="Picture 4" descr="C:\Documents and Settings\Administrator\My Documents\LA Work\Dodson&amp;Flinker Log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2890" y="6323795"/>
            <a:ext cx="22098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6" name="Picture 5"/>
          <p:cNvPicPr>
            <a:picLocks noChangeAspect="1" noChangeArrowheads="1"/>
          </p:cNvPicPr>
          <p:nvPr/>
        </p:nvPicPr>
        <p:blipFill>
          <a:blip r:embed="rId3" cstate="print">
            <a:grayscl/>
            <a:extLst>
              <a:ext uri="{28A0092B-C50C-407E-A947-70E740481C1C}">
                <a14:useLocalDpi xmlns:a14="http://schemas.microsoft.com/office/drawing/2010/main" xmlns="" val="0"/>
              </a:ext>
            </a:extLst>
          </a:blip>
          <a:srcRect l="23808" t="19048" r="51428" b="74095"/>
          <a:stretch>
            <a:fillRect/>
          </a:stretch>
        </p:blipFill>
        <p:spPr bwMode="auto">
          <a:xfrm>
            <a:off x="186690" y="5914220"/>
            <a:ext cx="23622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Text Box 5"/>
          <p:cNvSpPr txBox="1">
            <a:spLocks noChangeArrowheads="1"/>
          </p:cNvSpPr>
          <p:nvPr/>
        </p:nvSpPr>
        <p:spPr bwMode="auto">
          <a:xfrm>
            <a:off x="2590800" y="141684"/>
            <a:ext cx="4800600" cy="1107996"/>
          </a:xfrm>
          <a:prstGeom prst="rect">
            <a:avLst/>
          </a:prstGeom>
          <a:noFill/>
          <a:ln w="9525">
            <a:noFill/>
            <a:miter lim="800000"/>
            <a:headEnd/>
            <a:tailEnd/>
          </a:ln>
          <a:effectLst/>
        </p:spPr>
        <p:txBody>
          <a:bodyPr>
            <a:spAutoFit/>
          </a:bodyPr>
          <a:lstStyle/>
          <a:p>
            <a:pPr algn="r">
              <a:spcBef>
                <a:spcPct val="50000"/>
              </a:spcBef>
              <a:defRPr/>
            </a:pPr>
            <a:r>
              <a:rPr lang="en-US" sz="6600" b="1" dirty="0" smtClean="0">
                <a:solidFill>
                  <a:schemeClr val="accent3">
                    <a:lumMod val="75000"/>
                  </a:schemeClr>
                </a:solidFill>
                <a:latin typeface="Calibri" pitchFamily="34" charset="0"/>
              </a:rPr>
              <a:t>VISIONING</a:t>
            </a:r>
            <a:endParaRPr lang="en-US" sz="4000" b="1" dirty="0">
              <a:solidFill>
                <a:schemeClr val="accent3">
                  <a:lumMod val="75000"/>
                </a:schemeClr>
              </a:solidFill>
              <a:latin typeface="Calibri" pitchFamily="34" charset="0"/>
            </a:endParaRPr>
          </a:p>
        </p:txBody>
      </p:sp>
      <p:sp>
        <p:nvSpPr>
          <p:cNvPr id="18" name="Rectangle 17"/>
          <p:cNvSpPr/>
          <p:nvPr/>
        </p:nvSpPr>
        <p:spPr>
          <a:xfrm>
            <a:off x="-53340" y="280183"/>
            <a:ext cx="2541588" cy="830997"/>
          </a:xfrm>
          <a:prstGeom prst="rect">
            <a:avLst/>
          </a:prstGeom>
        </p:spPr>
        <p:txBody>
          <a:bodyPr>
            <a:spAutoFit/>
          </a:bodyPr>
          <a:lstStyle/>
          <a:p>
            <a:pPr algn="r">
              <a:defRPr/>
            </a:pPr>
            <a:r>
              <a:rPr lang="en-US" sz="2400" b="1" dirty="0" smtClean="0">
                <a:solidFill>
                  <a:schemeClr val="accent3">
                    <a:lumMod val="75000"/>
                  </a:schemeClr>
                </a:solidFill>
                <a:latin typeface="Calibri" pitchFamily="34" charset="0"/>
              </a:rPr>
              <a:t>Medfield State Hospital </a:t>
            </a:r>
            <a:endParaRPr lang="en-US" sz="2400" b="1" dirty="0">
              <a:solidFill>
                <a:schemeClr val="accent3">
                  <a:lumMod val="75000"/>
                </a:schemeClr>
              </a:solidFill>
            </a:endParaRPr>
          </a:p>
        </p:txBody>
      </p:sp>
      <p:sp>
        <p:nvSpPr>
          <p:cNvPr id="15" name="Rectangle 14"/>
          <p:cNvSpPr/>
          <p:nvPr/>
        </p:nvSpPr>
        <p:spPr>
          <a:xfrm>
            <a:off x="2655570" y="1631483"/>
            <a:ext cx="6496050" cy="1492716"/>
          </a:xfrm>
          <a:prstGeom prst="rect">
            <a:avLst/>
          </a:prstGeom>
        </p:spPr>
        <p:txBody>
          <a:bodyPr wrap="square">
            <a:spAutoFit/>
          </a:bodyPr>
          <a:lstStyle/>
          <a:p>
            <a:pPr>
              <a:spcAft>
                <a:spcPts val="600"/>
              </a:spcAft>
              <a:defRPr/>
            </a:pPr>
            <a:r>
              <a:rPr lang="en-US" dirty="0" smtClean="0">
                <a:latin typeface="Calibri" pitchFamily="34" charset="0"/>
              </a:rPr>
              <a:t>  </a:t>
            </a:r>
            <a:endParaRPr lang="en-US" dirty="0">
              <a:latin typeface="Calibri" pitchFamily="34" charset="0"/>
            </a:endParaRPr>
          </a:p>
          <a:p>
            <a:pPr>
              <a:spcAft>
                <a:spcPts val="600"/>
              </a:spcAft>
              <a:defRPr/>
            </a:pPr>
            <a:r>
              <a:rPr lang="en-US" sz="2400" b="1" dirty="0" smtClean="0">
                <a:latin typeface="Calibri" pitchFamily="34" charset="0"/>
              </a:rPr>
              <a:t>GENERAL QUESTIONS &amp; ANSWERS</a:t>
            </a:r>
          </a:p>
          <a:p>
            <a:pPr>
              <a:spcAft>
                <a:spcPts val="600"/>
              </a:spcAft>
              <a:defRPr/>
            </a:pPr>
            <a:r>
              <a:rPr lang="en-US" sz="2000" dirty="0" smtClean="0">
                <a:latin typeface="Calibri" pitchFamily="34" charset="0"/>
              </a:rPr>
              <a:t>   </a:t>
            </a:r>
            <a:endParaRPr lang="en-US" sz="2000" dirty="0">
              <a:latin typeface="Calibri" pitchFamily="34" charset="0"/>
            </a:endParaRPr>
          </a:p>
          <a:p>
            <a:pPr>
              <a:defRPr/>
            </a:pPr>
            <a:r>
              <a:rPr lang="en-US" sz="1400" dirty="0">
                <a:latin typeface="Calibri" pitchFamily="34" charset="0"/>
              </a:rPr>
              <a:t>	</a:t>
            </a:r>
            <a:endParaRPr lang="en-US" dirty="0"/>
          </a:p>
        </p:txBody>
      </p:sp>
      <p:sp>
        <p:nvSpPr>
          <p:cNvPr id="12" name="Rectangle 11"/>
          <p:cNvSpPr/>
          <p:nvPr/>
        </p:nvSpPr>
        <p:spPr>
          <a:xfrm>
            <a:off x="30480" y="1752600"/>
            <a:ext cx="2514600" cy="677108"/>
          </a:xfrm>
          <a:prstGeom prst="rect">
            <a:avLst/>
          </a:prstGeom>
        </p:spPr>
        <p:txBody>
          <a:bodyPr wrap="square">
            <a:spAutoFit/>
          </a:bodyPr>
          <a:lstStyle/>
          <a:p>
            <a:pPr algn="r">
              <a:defRPr/>
            </a:pPr>
            <a:r>
              <a:rPr lang="en-US" sz="2400" b="1" dirty="0" smtClean="0">
                <a:solidFill>
                  <a:schemeClr val="bg1">
                    <a:lumMod val="50000"/>
                  </a:schemeClr>
                </a:solidFill>
                <a:latin typeface="Calibri" pitchFamily="34" charset="0"/>
              </a:rPr>
              <a:t>Public Workshop</a:t>
            </a:r>
            <a:endParaRPr lang="en-US" sz="2400" b="1" dirty="0">
              <a:solidFill>
                <a:schemeClr val="bg1">
                  <a:lumMod val="50000"/>
                </a:schemeClr>
              </a:solidFill>
              <a:latin typeface="Calibri" pitchFamily="34" charset="0"/>
            </a:endParaRPr>
          </a:p>
          <a:p>
            <a:pPr algn="r">
              <a:defRPr/>
            </a:pPr>
            <a:r>
              <a:rPr lang="en-US" sz="1400" b="1" dirty="0" smtClean="0">
                <a:solidFill>
                  <a:schemeClr val="bg1">
                    <a:lumMod val="50000"/>
                  </a:schemeClr>
                </a:solidFill>
                <a:latin typeface="Calibri" pitchFamily="34" charset="0"/>
              </a:rPr>
              <a:t>Saturday, January 11</a:t>
            </a:r>
            <a:r>
              <a:rPr lang="en-US" sz="1400" b="1" baseline="30000" dirty="0" smtClean="0">
                <a:solidFill>
                  <a:schemeClr val="bg1">
                    <a:lumMod val="50000"/>
                  </a:schemeClr>
                </a:solidFill>
                <a:latin typeface="Calibri" pitchFamily="34" charset="0"/>
              </a:rPr>
              <a:t>th</a:t>
            </a:r>
            <a:r>
              <a:rPr lang="en-US" sz="1400" b="1" dirty="0">
                <a:solidFill>
                  <a:schemeClr val="bg1">
                    <a:lumMod val="50000"/>
                  </a:schemeClr>
                </a:solidFill>
                <a:latin typeface="Calibri" pitchFamily="34" charset="0"/>
              </a:rPr>
              <a:t>, </a:t>
            </a:r>
            <a:r>
              <a:rPr lang="en-US" sz="1400" b="1" dirty="0" smtClean="0">
                <a:solidFill>
                  <a:schemeClr val="bg1">
                    <a:lumMod val="50000"/>
                  </a:schemeClr>
                </a:solidFill>
                <a:latin typeface="Calibri" pitchFamily="34" charset="0"/>
              </a:rPr>
              <a:t>2014</a:t>
            </a:r>
            <a:endParaRPr lang="en-US" sz="1400" b="1" dirty="0">
              <a:solidFill>
                <a:schemeClr val="bg1">
                  <a:lumMod val="50000"/>
                </a:schemeClr>
              </a:solidFill>
              <a:latin typeface="Calibri" pitchFamily="34" charset="0"/>
            </a:endParaRPr>
          </a:p>
        </p:txBody>
      </p:sp>
      <p:pic>
        <p:nvPicPr>
          <p:cNvPr id="11" name="Picture 10"/>
          <p:cNvPicPr>
            <a:picLocks noChangeAspect="1"/>
          </p:cNvPicPr>
          <p:nvPr/>
        </p:nvPicPr>
        <p:blipFill rotWithShape="1">
          <a:blip r:embed="rId4" cstate="print">
            <a:extLst>
              <a:ext uri="{28A0092B-C50C-407E-A947-70E740481C1C}">
                <a14:useLocalDpi xmlns:a14="http://schemas.microsoft.com/office/drawing/2010/main" xmlns="" val="0"/>
              </a:ext>
            </a:extLst>
          </a:blip>
          <a:srcRect l="18923" r="26231" b="33525"/>
          <a:stretch/>
        </p:blipFill>
        <p:spPr>
          <a:xfrm>
            <a:off x="3274695" y="2656885"/>
            <a:ext cx="5257800" cy="4123475"/>
          </a:xfrm>
          <a:prstGeom prst="rect">
            <a:avLst/>
          </a:prstGeom>
        </p:spPr>
      </p:pic>
    </p:spTree>
    <p:extLst>
      <p:ext uri="{BB962C8B-B14F-4D97-AF65-F5344CB8AC3E}">
        <p14:creationId xmlns:p14="http://schemas.microsoft.com/office/powerpoint/2010/main" xmlns="" val="25237621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9144000" cy="124968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53340" y="1249680"/>
            <a:ext cx="9144000" cy="3048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4" name="Straight Connector 13"/>
          <p:cNvCxnSpPr/>
          <p:nvPr/>
        </p:nvCxnSpPr>
        <p:spPr>
          <a:xfrm>
            <a:off x="2590800" y="0"/>
            <a:ext cx="0" cy="6858000"/>
          </a:xfrm>
          <a:prstGeom prst="line">
            <a:avLst/>
          </a:prstGeom>
          <a:ln w="19050">
            <a:solidFill>
              <a:schemeClr val="tx1">
                <a:lumMod val="65000"/>
                <a:lumOff val="3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055" name="Picture 4" descr="C:\Documents and Settings\Administrator\My Documents\LA Work\Dodson&amp;Flinker Log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2890" y="6323795"/>
            <a:ext cx="22098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6" name="Picture 5"/>
          <p:cNvPicPr>
            <a:picLocks noChangeAspect="1" noChangeArrowheads="1"/>
          </p:cNvPicPr>
          <p:nvPr/>
        </p:nvPicPr>
        <p:blipFill>
          <a:blip r:embed="rId3" cstate="print">
            <a:grayscl/>
            <a:extLst>
              <a:ext uri="{28A0092B-C50C-407E-A947-70E740481C1C}">
                <a14:useLocalDpi xmlns:a14="http://schemas.microsoft.com/office/drawing/2010/main" xmlns="" val="0"/>
              </a:ext>
            </a:extLst>
          </a:blip>
          <a:srcRect l="23808" t="19048" r="51428" b="74095"/>
          <a:stretch>
            <a:fillRect/>
          </a:stretch>
        </p:blipFill>
        <p:spPr bwMode="auto">
          <a:xfrm>
            <a:off x="186690" y="5914220"/>
            <a:ext cx="23622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Text Box 5"/>
          <p:cNvSpPr txBox="1">
            <a:spLocks noChangeArrowheads="1"/>
          </p:cNvSpPr>
          <p:nvPr/>
        </p:nvSpPr>
        <p:spPr bwMode="auto">
          <a:xfrm>
            <a:off x="2590800" y="141684"/>
            <a:ext cx="4800600" cy="1107996"/>
          </a:xfrm>
          <a:prstGeom prst="rect">
            <a:avLst/>
          </a:prstGeom>
          <a:noFill/>
          <a:ln w="9525">
            <a:noFill/>
            <a:miter lim="800000"/>
            <a:headEnd/>
            <a:tailEnd/>
          </a:ln>
          <a:effectLst/>
        </p:spPr>
        <p:txBody>
          <a:bodyPr>
            <a:spAutoFit/>
          </a:bodyPr>
          <a:lstStyle/>
          <a:p>
            <a:pPr algn="r">
              <a:spcBef>
                <a:spcPct val="50000"/>
              </a:spcBef>
              <a:defRPr/>
            </a:pPr>
            <a:r>
              <a:rPr lang="en-US" sz="6600" b="1" dirty="0" smtClean="0">
                <a:solidFill>
                  <a:schemeClr val="accent3">
                    <a:lumMod val="75000"/>
                  </a:schemeClr>
                </a:solidFill>
                <a:latin typeface="Calibri" pitchFamily="34" charset="0"/>
              </a:rPr>
              <a:t>VISIONING</a:t>
            </a:r>
            <a:endParaRPr lang="en-US" sz="4000" b="1" dirty="0">
              <a:solidFill>
                <a:schemeClr val="accent3">
                  <a:lumMod val="75000"/>
                </a:schemeClr>
              </a:solidFill>
              <a:latin typeface="Calibri" pitchFamily="34" charset="0"/>
            </a:endParaRPr>
          </a:p>
        </p:txBody>
      </p:sp>
      <p:sp>
        <p:nvSpPr>
          <p:cNvPr id="18" name="Rectangle 17"/>
          <p:cNvSpPr/>
          <p:nvPr/>
        </p:nvSpPr>
        <p:spPr>
          <a:xfrm>
            <a:off x="-53340" y="280183"/>
            <a:ext cx="2541588" cy="830997"/>
          </a:xfrm>
          <a:prstGeom prst="rect">
            <a:avLst/>
          </a:prstGeom>
        </p:spPr>
        <p:txBody>
          <a:bodyPr>
            <a:spAutoFit/>
          </a:bodyPr>
          <a:lstStyle/>
          <a:p>
            <a:pPr algn="r">
              <a:defRPr/>
            </a:pPr>
            <a:r>
              <a:rPr lang="en-US" sz="2400" b="1" dirty="0" smtClean="0">
                <a:solidFill>
                  <a:schemeClr val="accent3">
                    <a:lumMod val="75000"/>
                  </a:schemeClr>
                </a:solidFill>
                <a:latin typeface="Calibri" pitchFamily="34" charset="0"/>
              </a:rPr>
              <a:t>Medfield State Hospital </a:t>
            </a:r>
            <a:endParaRPr lang="en-US" sz="2400" b="1" dirty="0">
              <a:solidFill>
                <a:schemeClr val="accent3">
                  <a:lumMod val="75000"/>
                </a:schemeClr>
              </a:solidFill>
            </a:endParaRPr>
          </a:p>
        </p:txBody>
      </p:sp>
      <p:sp>
        <p:nvSpPr>
          <p:cNvPr id="15" name="Rectangle 14"/>
          <p:cNvSpPr/>
          <p:nvPr/>
        </p:nvSpPr>
        <p:spPr>
          <a:xfrm>
            <a:off x="2594610" y="2110204"/>
            <a:ext cx="6496050" cy="4124206"/>
          </a:xfrm>
          <a:prstGeom prst="rect">
            <a:avLst/>
          </a:prstGeom>
        </p:spPr>
        <p:txBody>
          <a:bodyPr wrap="square">
            <a:spAutoFit/>
          </a:bodyPr>
          <a:lstStyle/>
          <a:p>
            <a:pPr>
              <a:spcAft>
                <a:spcPts val="600"/>
              </a:spcAft>
              <a:defRPr/>
            </a:pPr>
            <a:r>
              <a:rPr lang="en-US" dirty="0" smtClean="0">
                <a:latin typeface="Calibri" pitchFamily="34" charset="0"/>
              </a:rPr>
              <a:t>  </a:t>
            </a:r>
            <a:endParaRPr lang="en-US" dirty="0">
              <a:latin typeface="Calibri" pitchFamily="34" charset="0"/>
            </a:endParaRPr>
          </a:p>
          <a:p>
            <a:pPr>
              <a:spcAft>
                <a:spcPts val="600"/>
              </a:spcAft>
              <a:defRPr/>
            </a:pPr>
            <a:r>
              <a:rPr lang="en-US" sz="2400" b="1" dirty="0" smtClean="0">
                <a:latin typeface="Calibri" pitchFamily="34" charset="0"/>
              </a:rPr>
              <a:t>LUNCH &amp; LEARN</a:t>
            </a:r>
          </a:p>
          <a:p>
            <a:pPr marL="742950" indent="-285750">
              <a:spcBef>
                <a:spcPts val="600"/>
              </a:spcBef>
              <a:spcAft>
                <a:spcPts val="600"/>
              </a:spcAft>
              <a:buFont typeface="Arial" pitchFamily="34" charset="0"/>
              <a:buChar char="•"/>
              <a:defRPr/>
            </a:pPr>
            <a:r>
              <a:rPr lang="en-US" b="1" dirty="0" smtClean="0">
                <a:latin typeface="Calibri" pitchFamily="34" charset="0"/>
              </a:rPr>
              <a:t>The Partnership Model</a:t>
            </a:r>
          </a:p>
          <a:p>
            <a:pPr marL="742950" indent="-285750">
              <a:spcBef>
                <a:spcPts val="600"/>
              </a:spcBef>
              <a:spcAft>
                <a:spcPts val="600"/>
              </a:spcAft>
              <a:buFont typeface="Arial" pitchFamily="34" charset="0"/>
              <a:buChar char="•"/>
              <a:defRPr/>
            </a:pPr>
            <a:r>
              <a:rPr lang="en-US" b="1" dirty="0" smtClean="0">
                <a:latin typeface="Calibri" pitchFamily="34" charset="0"/>
              </a:rPr>
              <a:t>Legislative Timeline</a:t>
            </a:r>
          </a:p>
          <a:p>
            <a:pPr marL="742950" indent="-285750">
              <a:spcAft>
                <a:spcPts val="600"/>
              </a:spcAft>
              <a:buFont typeface="Arial" pitchFamily="34" charset="0"/>
              <a:buChar char="•"/>
              <a:defRPr/>
            </a:pPr>
            <a:r>
              <a:rPr lang="en-US" b="1" dirty="0" smtClean="0">
                <a:latin typeface="Calibri" pitchFamily="34" charset="0"/>
              </a:rPr>
              <a:t>Building Conditions </a:t>
            </a:r>
          </a:p>
          <a:p>
            <a:pPr marL="742950" indent="-285750">
              <a:spcAft>
                <a:spcPts val="600"/>
              </a:spcAft>
              <a:buFont typeface="Arial" pitchFamily="34" charset="0"/>
              <a:buChar char="•"/>
              <a:defRPr/>
            </a:pPr>
            <a:r>
              <a:rPr lang="en-US" b="1" dirty="0" smtClean="0">
                <a:latin typeface="Calibri" pitchFamily="34" charset="0"/>
              </a:rPr>
              <a:t>Community Survey Results</a:t>
            </a:r>
          </a:p>
          <a:p>
            <a:pPr marL="742950" indent="-285750">
              <a:spcAft>
                <a:spcPts val="600"/>
              </a:spcAft>
              <a:buFont typeface="Arial" pitchFamily="34" charset="0"/>
              <a:buChar char="•"/>
              <a:defRPr/>
            </a:pPr>
            <a:r>
              <a:rPr lang="en-US" b="1" dirty="0" smtClean="0">
                <a:latin typeface="Calibri" pitchFamily="34" charset="0"/>
              </a:rPr>
              <a:t>Market Potential</a:t>
            </a:r>
          </a:p>
          <a:p>
            <a:pPr marL="742950" indent="-285750">
              <a:spcAft>
                <a:spcPts val="600"/>
              </a:spcAft>
              <a:buFont typeface="Arial" pitchFamily="34" charset="0"/>
              <a:buChar char="•"/>
              <a:defRPr/>
            </a:pPr>
            <a:r>
              <a:rPr lang="en-US" b="1" dirty="0" smtClean="0">
                <a:latin typeface="Calibri" pitchFamily="34" charset="0"/>
              </a:rPr>
              <a:t>Case Studies from Other State Hospitals</a:t>
            </a:r>
          </a:p>
          <a:p>
            <a:pPr marL="742950" indent="-285750">
              <a:spcAft>
                <a:spcPts val="600"/>
              </a:spcAft>
              <a:buFont typeface="Arial" pitchFamily="34" charset="0"/>
              <a:buChar char="•"/>
              <a:defRPr/>
            </a:pPr>
            <a:endParaRPr lang="en-US" dirty="0" smtClean="0">
              <a:latin typeface="Calibri" pitchFamily="34" charset="0"/>
            </a:endParaRPr>
          </a:p>
          <a:p>
            <a:pPr>
              <a:spcAft>
                <a:spcPts val="600"/>
              </a:spcAft>
              <a:defRPr/>
            </a:pPr>
            <a:r>
              <a:rPr lang="en-US" sz="2000" dirty="0" smtClean="0">
                <a:latin typeface="Calibri" pitchFamily="34" charset="0"/>
              </a:rPr>
              <a:t>   </a:t>
            </a:r>
            <a:endParaRPr lang="en-US" sz="2000" dirty="0">
              <a:latin typeface="Calibri" pitchFamily="34" charset="0"/>
            </a:endParaRPr>
          </a:p>
          <a:p>
            <a:pPr>
              <a:defRPr/>
            </a:pPr>
            <a:r>
              <a:rPr lang="en-US" sz="1400" dirty="0">
                <a:latin typeface="Calibri" pitchFamily="34" charset="0"/>
              </a:rPr>
              <a:t>	</a:t>
            </a:r>
            <a:endParaRPr lang="en-US" dirty="0"/>
          </a:p>
        </p:txBody>
      </p:sp>
      <p:sp>
        <p:nvSpPr>
          <p:cNvPr id="12" name="Rectangle 11"/>
          <p:cNvSpPr/>
          <p:nvPr/>
        </p:nvSpPr>
        <p:spPr>
          <a:xfrm>
            <a:off x="30480" y="1752600"/>
            <a:ext cx="2514600" cy="677108"/>
          </a:xfrm>
          <a:prstGeom prst="rect">
            <a:avLst/>
          </a:prstGeom>
        </p:spPr>
        <p:txBody>
          <a:bodyPr wrap="square">
            <a:spAutoFit/>
          </a:bodyPr>
          <a:lstStyle/>
          <a:p>
            <a:pPr algn="r">
              <a:defRPr/>
            </a:pPr>
            <a:r>
              <a:rPr lang="en-US" sz="2400" b="1" dirty="0" smtClean="0">
                <a:solidFill>
                  <a:schemeClr val="bg1">
                    <a:lumMod val="50000"/>
                  </a:schemeClr>
                </a:solidFill>
                <a:latin typeface="Calibri" pitchFamily="34" charset="0"/>
              </a:rPr>
              <a:t>Public Workshop</a:t>
            </a:r>
            <a:endParaRPr lang="en-US" sz="2400" b="1" dirty="0">
              <a:solidFill>
                <a:schemeClr val="bg1">
                  <a:lumMod val="50000"/>
                </a:schemeClr>
              </a:solidFill>
              <a:latin typeface="Calibri" pitchFamily="34" charset="0"/>
            </a:endParaRPr>
          </a:p>
          <a:p>
            <a:pPr algn="r">
              <a:defRPr/>
            </a:pPr>
            <a:r>
              <a:rPr lang="en-US" sz="1400" b="1" dirty="0" smtClean="0">
                <a:solidFill>
                  <a:schemeClr val="bg1">
                    <a:lumMod val="50000"/>
                  </a:schemeClr>
                </a:solidFill>
                <a:latin typeface="Calibri" pitchFamily="34" charset="0"/>
              </a:rPr>
              <a:t>Saturday, January 11</a:t>
            </a:r>
            <a:r>
              <a:rPr lang="en-US" sz="1400" b="1" baseline="30000" dirty="0" smtClean="0">
                <a:solidFill>
                  <a:schemeClr val="bg1">
                    <a:lumMod val="50000"/>
                  </a:schemeClr>
                </a:solidFill>
                <a:latin typeface="Calibri" pitchFamily="34" charset="0"/>
              </a:rPr>
              <a:t>th</a:t>
            </a:r>
            <a:r>
              <a:rPr lang="en-US" sz="1400" b="1" dirty="0">
                <a:solidFill>
                  <a:schemeClr val="bg1">
                    <a:lumMod val="50000"/>
                  </a:schemeClr>
                </a:solidFill>
                <a:latin typeface="Calibri" pitchFamily="34" charset="0"/>
              </a:rPr>
              <a:t>, </a:t>
            </a:r>
            <a:r>
              <a:rPr lang="en-US" sz="1400" b="1" dirty="0" smtClean="0">
                <a:solidFill>
                  <a:schemeClr val="bg1">
                    <a:lumMod val="50000"/>
                  </a:schemeClr>
                </a:solidFill>
                <a:latin typeface="Calibri" pitchFamily="34" charset="0"/>
              </a:rPr>
              <a:t>2014</a:t>
            </a:r>
            <a:endParaRPr lang="en-US" sz="1400" b="1" dirty="0">
              <a:solidFill>
                <a:schemeClr val="bg1">
                  <a:lumMod val="50000"/>
                </a:schemeClr>
              </a:solidFill>
              <a:latin typeface="Calibri" pitchFamily="34" charset="0"/>
            </a:endParaRPr>
          </a:p>
        </p:txBody>
      </p:sp>
    </p:spTree>
    <p:extLst>
      <p:ext uri="{BB962C8B-B14F-4D97-AF65-F5344CB8AC3E}">
        <p14:creationId xmlns:p14="http://schemas.microsoft.com/office/powerpoint/2010/main" xmlns="" val="24727222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9144000" cy="124968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53340" y="1249680"/>
            <a:ext cx="9144000" cy="3048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4" name="Straight Connector 13"/>
          <p:cNvCxnSpPr/>
          <p:nvPr/>
        </p:nvCxnSpPr>
        <p:spPr>
          <a:xfrm>
            <a:off x="2590800" y="0"/>
            <a:ext cx="0" cy="6858000"/>
          </a:xfrm>
          <a:prstGeom prst="line">
            <a:avLst/>
          </a:prstGeom>
          <a:ln w="19050">
            <a:solidFill>
              <a:schemeClr val="tx1">
                <a:lumMod val="65000"/>
                <a:lumOff val="3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055" name="Picture 4" descr="C:\Documents and Settings\Administrator\My Documents\LA Work\Dodson&amp;Flinker Log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2890" y="6323795"/>
            <a:ext cx="22098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6" name="Picture 5"/>
          <p:cNvPicPr>
            <a:picLocks noChangeAspect="1" noChangeArrowheads="1"/>
          </p:cNvPicPr>
          <p:nvPr/>
        </p:nvPicPr>
        <p:blipFill>
          <a:blip r:embed="rId3" cstate="print">
            <a:grayscl/>
            <a:extLst>
              <a:ext uri="{28A0092B-C50C-407E-A947-70E740481C1C}">
                <a14:useLocalDpi xmlns:a14="http://schemas.microsoft.com/office/drawing/2010/main" xmlns="" val="0"/>
              </a:ext>
            </a:extLst>
          </a:blip>
          <a:srcRect l="23808" t="19048" r="51428" b="74095"/>
          <a:stretch>
            <a:fillRect/>
          </a:stretch>
        </p:blipFill>
        <p:spPr bwMode="auto">
          <a:xfrm>
            <a:off x="186690" y="5914220"/>
            <a:ext cx="23622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Text Box 5"/>
          <p:cNvSpPr txBox="1">
            <a:spLocks noChangeArrowheads="1"/>
          </p:cNvSpPr>
          <p:nvPr/>
        </p:nvSpPr>
        <p:spPr bwMode="auto">
          <a:xfrm>
            <a:off x="2590800" y="141684"/>
            <a:ext cx="4800600" cy="1107996"/>
          </a:xfrm>
          <a:prstGeom prst="rect">
            <a:avLst/>
          </a:prstGeom>
          <a:noFill/>
          <a:ln w="9525">
            <a:noFill/>
            <a:miter lim="800000"/>
            <a:headEnd/>
            <a:tailEnd/>
          </a:ln>
          <a:effectLst/>
        </p:spPr>
        <p:txBody>
          <a:bodyPr>
            <a:spAutoFit/>
          </a:bodyPr>
          <a:lstStyle/>
          <a:p>
            <a:pPr algn="r">
              <a:spcBef>
                <a:spcPct val="50000"/>
              </a:spcBef>
              <a:defRPr/>
            </a:pPr>
            <a:r>
              <a:rPr lang="en-US" sz="6600" b="1" dirty="0" smtClean="0">
                <a:solidFill>
                  <a:schemeClr val="accent3">
                    <a:lumMod val="75000"/>
                  </a:schemeClr>
                </a:solidFill>
                <a:latin typeface="Calibri" pitchFamily="34" charset="0"/>
              </a:rPr>
              <a:t>VISIONING</a:t>
            </a:r>
            <a:endParaRPr lang="en-US" sz="4000" b="1" dirty="0">
              <a:solidFill>
                <a:schemeClr val="accent3">
                  <a:lumMod val="75000"/>
                </a:schemeClr>
              </a:solidFill>
              <a:latin typeface="Calibri" pitchFamily="34" charset="0"/>
            </a:endParaRPr>
          </a:p>
        </p:txBody>
      </p:sp>
      <p:sp>
        <p:nvSpPr>
          <p:cNvPr id="18" name="Rectangle 17"/>
          <p:cNvSpPr/>
          <p:nvPr/>
        </p:nvSpPr>
        <p:spPr>
          <a:xfrm>
            <a:off x="-53340" y="280183"/>
            <a:ext cx="2541588" cy="830997"/>
          </a:xfrm>
          <a:prstGeom prst="rect">
            <a:avLst/>
          </a:prstGeom>
        </p:spPr>
        <p:txBody>
          <a:bodyPr>
            <a:spAutoFit/>
          </a:bodyPr>
          <a:lstStyle/>
          <a:p>
            <a:pPr algn="r">
              <a:defRPr/>
            </a:pPr>
            <a:r>
              <a:rPr lang="en-US" sz="2400" b="1" dirty="0" smtClean="0">
                <a:solidFill>
                  <a:schemeClr val="accent3">
                    <a:lumMod val="75000"/>
                  </a:schemeClr>
                </a:solidFill>
                <a:latin typeface="Calibri" pitchFamily="34" charset="0"/>
              </a:rPr>
              <a:t>Medfield State Hospital </a:t>
            </a:r>
            <a:endParaRPr lang="en-US" sz="2400" b="1" dirty="0">
              <a:solidFill>
                <a:schemeClr val="accent3">
                  <a:lumMod val="75000"/>
                </a:schemeClr>
              </a:solidFill>
            </a:endParaRPr>
          </a:p>
        </p:txBody>
      </p:sp>
      <p:sp>
        <p:nvSpPr>
          <p:cNvPr id="15" name="Rectangle 14"/>
          <p:cNvSpPr/>
          <p:nvPr/>
        </p:nvSpPr>
        <p:spPr>
          <a:xfrm>
            <a:off x="2594610" y="2110204"/>
            <a:ext cx="6496050" cy="4124206"/>
          </a:xfrm>
          <a:prstGeom prst="rect">
            <a:avLst/>
          </a:prstGeom>
        </p:spPr>
        <p:txBody>
          <a:bodyPr wrap="square">
            <a:spAutoFit/>
          </a:bodyPr>
          <a:lstStyle/>
          <a:p>
            <a:pPr>
              <a:spcAft>
                <a:spcPts val="600"/>
              </a:spcAft>
              <a:defRPr/>
            </a:pPr>
            <a:r>
              <a:rPr lang="en-US" dirty="0" smtClean="0">
                <a:latin typeface="Calibri" pitchFamily="34" charset="0"/>
              </a:rPr>
              <a:t>  </a:t>
            </a:r>
            <a:endParaRPr lang="en-US" dirty="0">
              <a:latin typeface="Calibri" pitchFamily="34" charset="0"/>
            </a:endParaRPr>
          </a:p>
          <a:p>
            <a:pPr>
              <a:spcAft>
                <a:spcPts val="600"/>
              </a:spcAft>
              <a:defRPr/>
            </a:pPr>
            <a:r>
              <a:rPr lang="en-US" sz="2400" b="1" dirty="0" smtClean="0">
                <a:latin typeface="Calibri" pitchFamily="34" charset="0"/>
              </a:rPr>
              <a:t>LUNCH &amp; LEARN</a:t>
            </a:r>
          </a:p>
          <a:p>
            <a:pPr marL="742950" indent="-285750">
              <a:spcBef>
                <a:spcPts val="600"/>
              </a:spcBef>
              <a:spcAft>
                <a:spcPts val="600"/>
              </a:spcAft>
              <a:buFont typeface="Arial" pitchFamily="34" charset="0"/>
              <a:buChar char="•"/>
              <a:defRPr/>
            </a:pPr>
            <a:r>
              <a:rPr lang="en-US" b="1" dirty="0" smtClean="0">
                <a:solidFill>
                  <a:srgbClr val="C00000"/>
                </a:solidFill>
                <a:latin typeface="Calibri" pitchFamily="34" charset="0"/>
              </a:rPr>
              <a:t>The Partnership Model</a:t>
            </a:r>
          </a:p>
          <a:p>
            <a:pPr marL="742950" indent="-285750">
              <a:spcBef>
                <a:spcPts val="600"/>
              </a:spcBef>
              <a:spcAft>
                <a:spcPts val="600"/>
              </a:spcAft>
              <a:buFont typeface="Arial" pitchFamily="34" charset="0"/>
              <a:buChar char="•"/>
              <a:defRPr/>
            </a:pPr>
            <a:r>
              <a:rPr lang="en-US" b="1" dirty="0" smtClean="0">
                <a:latin typeface="Calibri" pitchFamily="34" charset="0"/>
              </a:rPr>
              <a:t>Legislative Timeline</a:t>
            </a:r>
          </a:p>
          <a:p>
            <a:pPr marL="742950" indent="-285750">
              <a:spcAft>
                <a:spcPts val="600"/>
              </a:spcAft>
              <a:buFont typeface="Arial" pitchFamily="34" charset="0"/>
              <a:buChar char="•"/>
              <a:defRPr/>
            </a:pPr>
            <a:r>
              <a:rPr lang="en-US" b="1" dirty="0" smtClean="0">
                <a:latin typeface="Calibri" pitchFamily="34" charset="0"/>
              </a:rPr>
              <a:t>Building Conditions </a:t>
            </a:r>
          </a:p>
          <a:p>
            <a:pPr marL="742950" indent="-285750">
              <a:spcAft>
                <a:spcPts val="600"/>
              </a:spcAft>
              <a:buFont typeface="Arial" pitchFamily="34" charset="0"/>
              <a:buChar char="•"/>
              <a:defRPr/>
            </a:pPr>
            <a:r>
              <a:rPr lang="en-US" b="1" dirty="0" smtClean="0">
                <a:latin typeface="Calibri" pitchFamily="34" charset="0"/>
              </a:rPr>
              <a:t>Community Survey Results</a:t>
            </a:r>
          </a:p>
          <a:p>
            <a:pPr marL="742950" indent="-285750">
              <a:spcAft>
                <a:spcPts val="600"/>
              </a:spcAft>
              <a:buFont typeface="Arial" pitchFamily="34" charset="0"/>
              <a:buChar char="•"/>
              <a:defRPr/>
            </a:pPr>
            <a:r>
              <a:rPr lang="en-US" b="1" dirty="0" smtClean="0">
                <a:latin typeface="Calibri" pitchFamily="34" charset="0"/>
              </a:rPr>
              <a:t>Market Potential</a:t>
            </a:r>
          </a:p>
          <a:p>
            <a:pPr marL="742950" indent="-285750">
              <a:spcAft>
                <a:spcPts val="600"/>
              </a:spcAft>
              <a:buFont typeface="Arial" pitchFamily="34" charset="0"/>
              <a:buChar char="•"/>
              <a:defRPr/>
            </a:pPr>
            <a:r>
              <a:rPr lang="en-US" b="1" dirty="0" smtClean="0">
                <a:latin typeface="Calibri" pitchFamily="34" charset="0"/>
              </a:rPr>
              <a:t>Case Studies from Other State Hospitals</a:t>
            </a:r>
          </a:p>
          <a:p>
            <a:pPr marL="742950" indent="-285750">
              <a:spcAft>
                <a:spcPts val="600"/>
              </a:spcAft>
              <a:buFont typeface="Arial" pitchFamily="34" charset="0"/>
              <a:buChar char="•"/>
              <a:defRPr/>
            </a:pPr>
            <a:endParaRPr lang="en-US" dirty="0" smtClean="0">
              <a:latin typeface="Calibri" pitchFamily="34" charset="0"/>
            </a:endParaRPr>
          </a:p>
          <a:p>
            <a:pPr>
              <a:spcAft>
                <a:spcPts val="600"/>
              </a:spcAft>
              <a:defRPr/>
            </a:pPr>
            <a:r>
              <a:rPr lang="en-US" sz="2000" dirty="0" smtClean="0">
                <a:latin typeface="Calibri" pitchFamily="34" charset="0"/>
              </a:rPr>
              <a:t>   </a:t>
            </a:r>
            <a:endParaRPr lang="en-US" sz="2000" dirty="0">
              <a:latin typeface="Calibri" pitchFamily="34" charset="0"/>
            </a:endParaRPr>
          </a:p>
          <a:p>
            <a:pPr>
              <a:defRPr/>
            </a:pPr>
            <a:r>
              <a:rPr lang="en-US" sz="1400" dirty="0">
                <a:latin typeface="Calibri" pitchFamily="34" charset="0"/>
              </a:rPr>
              <a:t>	</a:t>
            </a:r>
            <a:endParaRPr lang="en-US" dirty="0"/>
          </a:p>
        </p:txBody>
      </p:sp>
      <p:sp>
        <p:nvSpPr>
          <p:cNvPr id="12" name="Rectangle 11"/>
          <p:cNvSpPr/>
          <p:nvPr/>
        </p:nvSpPr>
        <p:spPr>
          <a:xfrm>
            <a:off x="30480" y="1752600"/>
            <a:ext cx="2514600" cy="677108"/>
          </a:xfrm>
          <a:prstGeom prst="rect">
            <a:avLst/>
          </a:prstGeom>
        </p:spPr>
        <p:txBody>
          <a:bodyPr wrap="square">
            <a:spAutoFit/>
          </a:bodyPr>
          <a:lstStyle/>
          <a:p>
            <a:pPr algn="r">
              <a:defRPr/>
            </a:pPr>
            <a:r>
              <a:rPr lang="en-US" sz="2400" b="1" dirty="0" smtClean="0">
                <a:solidFill>
                  <a:schemeClr val="bg1">
                    <a:lumMod val="50000"/>
                  </a:schemeClr>
                </a:solidFill>
                <a:latin typeface="Calibri" pitchFamily="34" charset="0"/>
              </a:rPr>
              <a:t>Public Workshop</a:t>
            </a:r>
            <a:endParaRPr lang="en-US" sz="2400" b="1" dirty="0">
              <a:solidFill>
                <a:schemeClr val="bg1">
                  <a:lumMod val="50000"/>
                </a:schemeClr>
              </a:solidFill>
              <a:latin typeface="Calibri" pitchFamily="34" charset="0"/>
            </a:endParaRPr>
          </a:p>
          <a:p>
            <a:pPr algn="r">
              <a:defRPr/>
            </a:pPr>
            <a:r>
              <a:rPr lang="en-US" sz="1400" b="1" dirty="0" smtClean="0">
                <a:solidFill>
                  <a:schemeClr val="bg1">
                    <a:lumMod val="50000"/>
                  </a:schemeClr>
                </a:solidFill>
                <a:latin typeface="Calibri" pitchFamily="34" charset="0"/>
              </a:rPr>
              <a:t>Saturday, January 11</a:t>
            </a:r>
            <a:r>
              <a:rPr lang="en-US" sz="1400" b="1" baseline="30000" dirty="0" smtClean="0">
                <a:solidFill>
                  <a:schemeClr val="bg1">
                    <a:lumMod val="50000"/>
                  </a:schemeClr>
                </a:solidFill>
                <a:latin typeface="Calibri" pitchFamily="34" charset="0"/>
              </a:rPr>
              <a:t>th</a:t>
            </a:r>
            <a:r>
              <a:rPr lang="en-US" sz="1400" b="1" dirty="0">
                <a:solidFill>
                  <a:schemeClr val="bg1">
                    <a:lumMod val="50000"/>
                  </a:schemeClr>
                </a:solidFill>
                <a:latin typeface="Calibri" pitchFamily="34" charset="0"/>
              </a:rPr>
              <a:t>, </a:t>
            </a:r>
            <a:r>
              <a:rPr lang="en-US" sz="1400" b="1" dirty="0" smtClean="0">
                <a:solidFill>
                  <a:schemeClr val="bg1">
                    <a:lumMod val="50000"/>
                  </a:schemeClr>
                </a:solidFill>
                <a:latin typeface="Calibri" pitchFamily="34" charset="0"/>
              </a:rPr>
              <a:t>2014</a:t>
            </a:r>
            <a:endParaRPr lang="en-US" sz="1400" b="1" dirty="0">
              <a:solidFill>
                <a:schemeClr val="bg1">
                  <a:lumMod val="50000"/>
                </a:schemeClr>
              </a:solidFill>
              <a:latin typeface="Calibri" pitchFamily="34" charset="0"/>
            </a:endParaRPr>
          </a:p>
        </p:txBody>
      </p:sp>
    </p:spTree>
    <p:extLst>
      <p:ext uri="{BB962C8B-B14F-4D97-AF65-F5344CB8AC3E}">
        <p14:creationId xmlns:p14="http://schemas.microsoft.com/office/powerpoint/2010/main" xmlns="" val="14163416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 Can We Afford?</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xmlns="" val="4197217292"/>
              </p:ext>
            </p:extLst>
          </p:nvPr>
        </p:nvGraphicFramePr>
        <p:xfrm>
          <a:off x="457200" y="1295400"/>
          <a:ext cx="8229600" cy="4836160"/>
        </p:xfrm>
        <a:graphic>
          <a:graphicData uri="http://schemas.openxmlformats.org/drawingml/2006/table">
            <a:tbl>
              <a:tblPr firstRow="1" bandRow="1">
                <a:tableStyleId>{5C22544A-7EE6-4342-B048-85BDC9FD1C3A}</a:tableStyleId>
              </a:tblPr>
              <a:tblGrid>
                <a:gridCol w="4038600"/>
                <a:gridCol w="1371600"/>
                <a:gridCol w="1371600"/>
                <a:gridCol w="1447800"/>
              </a:tblGrid>
              <a:tr h="370840">
                <a:tc>
                  <a:txBody>
                    <a:bodyPr/>
                    <a:lstStyle/>
                    <a:p>
                      <a:r>
                        <a:rPr lang="en-US" dirty="0" smtClean="0"/>
                        <a:t>PURPOSE OF DEBT *</a:t>
                      </a:r>
                      <a:endParaRPr lang="en-US" dirty="0"/>
                    </a:p>
                  </a:txBody>
                  <a:tcPr/>
                </a:tc>
                <a:tc>
                  <a:txBody>
                    <a:bodyPr/>
                    <a:lstStyle/>
                    <a:p>
                      <a:pPr algn="ctr"/>
                      <a:r>
                        <a:rPr lang="en-US" dirty="0" smtClean="0"/>
                        <a:t>INCREASE</a:t>
                      </a:r>
                      <a:endParaRPr lang="en-US" dirty="0"/>
                    </a:p>
                  </a:txBody>
                  <a:tcPr/>
                </a:tc>
                <a:tc>
                  <a:txBody>
                    <a:bodyPr/>
                    <a:lstStyle/>
                    <a:p>
                      <a:pPr algn="ctr"/>
                      <a:r>
                        <a:rPr lang="en-US" dirty="0" smtClean="0"/>
                        <a:t>DECREASE</a:t>
                      </a:r>
                      <a:endParaRPr lang="en-US" dirty="0"/>
                    </a:p>
                  </a:txBody>
                  <a:tcPr/>
                </a:tc>
                <a:tc>
                  <a:txBody>
                    <a:bodyPr/>
                    <a:lstStyle/>
                    <a:p>
                      <a:pPr algn="ctr"/>
                      <a:r>
                        <a:rPr lang="en-US" dirty="0" smtClean="0"/>
                        <a:t>NET</a:t>
                      </a:r>
                      <a:endParaRPr lang="en-US" dirty="0"/>
                    </a:p>
                  </a:txBody>
                  <a:tcPr/>
                </a:tc>
              </a:tr>
              <a:tr h="370840">
                <a:tc>
                  <a:txBody>
                    <a:bodyPr/>
                    <a:lstStyle/>
                    <a:p>
                      <a:r>
                        <a:rPr lang="en-US" b="1" dirty="0" smtClean="0"/>
                        <a:t>Town Debt (at</a:t>
                      </a:r>
                      <a:r>
                        <a:rPr lang="en-US" b="1" baseline="0" dirty="0" smtClean="0"/>
                        <a:t> start of FY14</a:t>
                      </a:r>
                      <a:r>
                        <a:rPr lang="en-US" b="1" dirty="0" smtClean="0"/>
                        <a:t>)</a:t>
                      </a:r>
                      <a:endParaRPr lang="en-US" b="1" dirty="0"/>
                    </a:p>
                  </a:txBody>
                  <a:tcPr/>
                </a:tc>
                <a:tc>
                  <a:txBody>
                    <a:bodyPr/>
                    <a:lstStyle/>
                    <a:p>
                      <a:endParaRPr lang="en-US" dirty="0"/>
                    </a:p>
                  </a:txBody>
                  <a:tcPr/>
                </a:tc>
                <a:tc>
                  <a:txBody>
                    <a:bodyPr/>
                    <a:lstStyle/>
                    <a:p>
                      <a:endParaRPr lang="en-US" dirty="0"/>
                    </a:p>
                  </a:txBody>
                  <a:tcPr/>
                </a:tc>
                <a:tc>
                  <a:txBody>
                    <a:bodyPr/>
                    <a:lstStyle/>
                    <a:p>
                      <a:r>
                        <a:rPr lang="en-US" dirty="0" smtClean="0"/>
                        <a:t>$32.4M</a:t>
                      </a:r>
                      <a:endParaRPr lang="en-US" dirty="0"/>
                    </a:p>
                  </a:txBody>
                  <a:tcPr/>
                </a:tc>
              </a:tr>
              <a:tr h="370840">
                <a:tc>
                  <a:txBody>
                    <a:bodyPr/>
                    <a:lstStyle/>
                    <a:p>
                      <a:r>
                        <a:rPr lang="en-US" b="1" dirty="0" smtClean="0"/>
                        <a:t>Debt Retired (FY14)</a:t>
                      </a:r>
                      <a:endParaRPr lang="en-US" b="1"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a:txBody>
                    <a:bodyPr/>
                    <a:lstStyle/>
                    <a:p>
                      <a:pPr marL="285750" indent="-285750">
                        <a:buFont typeface="Wingdings" panose="05000000000000000000" pitchFamily="2" charset="2"/>
                        <a:buChar char="Ø"/>
                      </a:pPr>
                      <a:r>
                        <a:rPr lang="en-US" sz="1600" b="0" dirty="0" smtClean="0"/>
                        <a:t>FY14</a:t>
                      </a:r>
                      <a:endParaRPr lang="en-US" sz="1600" b="0" dirty="0"/>
                    </a:p>
                  </a:txBody>
                  <a:tcPr/>
                </a:tc>
                <a:tc>
                  <a:txBody>
                    <a:bodyPr/>
                    <a:lstStyle/>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$4.1M</a:t>
                      </a:r>
                    </a:p>
                  </a:txBody>
                  <a:tcPr/>
                </a:tc>
                <a:tc>
                  <a:txBody>
                    <a:bodyPr/>
                    <a:lstStyle/>
                    <a:p>
                      <a:r>
                        <a:rPr lang="en-US" dirty="0" smtClean="0"/>
                        <a:t>$28.3M</a:t>
                      </a:r>
                      <a:endParaRPr lang="en-US" dirty="0"/>
                    </a:p>
                  </a:txBody>
                  <a:tcPr/>
                </a:tc>
              </a:tr>
              <a:tr h="370840">
                <a:tc>
                  <a:txBody>
                    <a:bodyPr/>
                    <a:lstStyle/>
                    <a:p>
                      <a:pPr marL="285750" indent="-285750">
                        <a:buFont typeface="Wingdings" panose="05000000000000000000" pitchFamily="2" charset="2"/>
                        <a:buChar char="Ø"/>
                      </a:pPr>
                      <a:r>
                        <a:rPr lang="en-US" sz="1600" b="0" dirty="0" smtClean="0"/>
                        <a:t>FY15</a:t>
                      </a:r>
                      <a:endParaRPr lang="en-US" sz="1600" b="0" dirty="0"/>
                    </a:p>
                  </a:txBody>
                  <a:tcPr/>
                </a:tc>
                <a:tc>
                  <a:txBody>
                    <a:bodyPr/>
                    <a:lstStyle/>
                    <a:p>
                      <a:endParaRPr lang="en-US" dirty="0"/>
                    </a:p>
                  </a:txBody>
                  <a:tcPr/>
                </a:tc>
                <a:tc>
                  <a:txBody>
                    <a:bodyPr/>
                    <a:lstStyle/>
                    <a:p>
                      <a:r>
                        <a:rPr lang="en-US" dirty="0" smtClean="0"/>
                        <a:t>$4.4M</a:t>
                      </a:r>
                      <a:endParaRPr lang="en-US" dirty="0"/>
                    </a:p>
                  </a:txBody>
                  <a:tcPr/>
                </a:tc>
                <a:tc>
                  <a:txBody>
                    <a:bodyPr/>
                    <a:lstStyle/>
                    <a:p>
                      <a:r>
                        <a:rPr lang="en-US" dirty="0" smtClean="0"/>
                        <a:t>$24.0M</a:t>
                      </a:r>
                      <a:endParaRPr lang="en-US" dirty="0"/>
                    </a:p>
                  </a:txBody>
                  <a:tcPr/>
                </a:tc>
              </a:tr>
              <a:tr h="370840">
                <a:tc>
                  <a:txBody>
                    <a:bodyPr/>
                    <a:lstStyle/>
                    <a:p>
                      <a:r>
                        <a:rPr lang="en-US" b="1" dirty="0" smtClean="0"/>
                        <a:t>Debt Added in</a:t>
                      </a:r>
                      <a:r>
                        <a:rPr lang="en-US" b="1" baseline="0" dirty="0" smtClean="0"/>
                        <a:t> FY14</a:t>
                      </a:r>
                      <a:endParaRPr lang="en-US" b="1"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a:txBody>
                    <a:bodyPr/>
                    <a:lstStyle/>
                    <a:p>
                      <a:pPr marL="285750" indent="-285750">
                        <a:buFont typeface="Wingdings" panose="05000000000000000000" pitchFamily="2" charset="2"/>
                        <a:buChar char="Ø"/>
                      </a:pPr>
                      <a:r>
                        <a:rPr lang="en-US" sz="1600" dirty="0" smtClean="0"/>
                        <a:t>DPW Building</a:t>
                      </a:r>
                      <a:r>
                        <a:rPr lang="en-US" sz="1600" baseline="0" dirty="0" smtClean="0"/>
                        <a:t> Construction</a:t>
                      </a:r>
                      <a:endParaRPr lang="en-US" sz="1600" dirty="0"/>
                    </a:p>
                  </a:txBody>
                  <a:tcPr/>
                </a:tc>
                <a:tc>
                  <a:txBody>
                    <a:bodyPr/>
                    <a:lstStyle/>
                    <a:p>
                      <a:r>
                        <a:rPr lang="en-US" dirty="0" smtClean="0"/>
                        <a:t>$9.5M</a:t>
                      </a:r>
                      <a:endParaRPr lang="en-US" dirty="0"/>
                    </a:p>
                  </a:txBody>
                  <a:tcPr/>
                </a:tc>
                <a:tc>
                  <a:txBody>
                    <a:bodyPr/>
                    <a:lstStyle/>
                    <a:p>
                      <a:endParaRPr lang="en-US" dirty="0"/>
                    </a:p>
                  </a:txBody>
                  <a:tcPr/>
                </a:tc>
                <a:tc>
                  <a:txBody>
                    <a:bodyPr/>
                    <a:lstStyle/>
                    <a:p>
                      <a:r>
                        <a:rPr lang="en-US" dirty="0" smtClean="0"/>
                        <a:t>$33.5M</a:t>
                      </a:r>
                      <a:endParaRPr lang="en-US" dirty="0"/>
                    </a:p>
                  </a:txBody>
                  <a:tcPr/>
                </a:tc>
              </a:tr>
              <a:tr h="370840">
                <a:tc>
                  <a:txBody>
                    <a:bodyPr/>
                    <a:lstStyle/>
                    <a:p>
                      <a:pPr marL="285750" indent="-285750">
                        <a:buFont typeface="Wingdings" panose="05000000000000000000" pitchFamily="2" charset="2"/>
                        <a:buChar char="Ø"/>
                      </a:pPr>
                      <a:r>
                        <a:rPr lang="en-US" sz="1600" baseline="0" dirty="0" smtClean="0"/>
                        <a:t>Red Gate Farm Purchase</a:t>
                      </a:r>
                      <a:endParaRPr lang="en-US" sz="1600" dirty="0"/>
                    </a:p>
                  </a:txBody>
                  <a:tcPr/>
                </a:tc>
                <a:tc>
                  <a:txBody>
                    <a:bodyPr/>
                    <a:lstStyle/>
                    <a:p>
                      <a:r>
                        <a:rPr lang="en-US" dirty="0" smtClean="0"/>
                        <a:t>$1.4M</a:t>
                      </a:r>
                      <a:endParaRPr lang="en-US" dirty="0"/>
                    </a:p>
                  </a:txBody>
                  <a:tcPr/>
                </a:tc>
                <a:tc>
                  <a:txBody>
                    <a:bodyPr/>
                    <a:lstStyle/>
                    <a:p>
                      <a:endParaRPr lang="en-US" dirty="0"/>
                    </a:p>
                  </a:txBody>
                  <a:tcPr/>
                </a:tc>
                <a:tc>
                  <a:txBody>
                    <a:bodyPr/>
                    <a:lstStyle/>
                    <a:p>
                      <a:r>
                        <a:rPr lang="en-US" dirty="0" smtClean="0"/>
                        <a:t>$34.9M</a:t>
                      </a:r>
                      <a:endParaRPr lang="en-US" dirty="0"/>
                    </a:p>
                  </a:txBody>
                  <a:tcPr/>
                </a:tc>
              </a:tr>
              <a:tr h="370840">
                <a:tc>
                  <a:txBody>
                    <a:bodyPr/>
                    <a:lstStyle/>
                    <a:p>
                      <a:r>
                        <a:rPr lang="en-US" b="1" dirty="0" smtClean="0"/>
                        <a:t>Potential New Debt</a:t>
                      </a:r>
                      <a:endParaRPr lang="en-US" b="1" dirty="0"/>
                    </a:p>
                  </a:txBody>
                  <a:tcPr/>
                </a:tc>
                <a:tc>
                  <a:txBody>
                    <a:bodyPr/>
                    <a:lstStyle/>
                    <a:p>
                      <a:endParaRPr lang="en-US"/>
                    </a:p>
                  </a:txBody>
                  <a:tcPr/>
                </a:tc>
                <a:tc>
                  <a:txBody>
                    <a:bodyPr/>
                    <a:lstStyle/>
                    <a:p>
                      <a:endParaRPr lang="en-US"/>
                    </a:p>
                  </a:txBody>
                  <a:tcPr/>
                </a:tc>
                <a:tc>
                  <a:txBody>
                    <a:bodyPr/>
                    <a:lstStyle/>
                    <a:p>
                      <a:endParaRPr lang="en-US" dirty="0"/>
                    </a:p>
                  </a:txBody>
                  <a:tcPr/>
                </a:tc>
              </a:tr>
              <a:tr h="370840">
                <a:tc>
                  <a:txBody>
                    <a:bodyPr/>
                    <a:lstStyle/>
                    <a:p>
                      <a:pPr marL="285750" indent="-285750">
                        <a:buFont typeface="Wingdings" panose="05000000000000000000" pitchFamily="2" charset="2"/>
                        <a:buChar char="Ø"/>
                      </a:pPr>
                      <a:r>
                        <a:rPr lang="en-US" sz="1600" dirty="0" smtClean="0"/>
                        <a:t>State Hospital Purchase</a:t>
                      </a:r>
                      <a:endParaRPr lang="en-US" sz="1600" dirty="0"/>
                    </a:p>
                  </a:txBody>
                  <a:tcPr/>
                </a:tc>
                <a:tc>
                  <a:txBody>
                    <a:bodyPr/>
                    <a:lstStyle/>
                    <a:p>
                      <a:r>
                        <a:rPr lang="en-US" dirty="0" smtClean="0"/>
                        <a:t>$3.1M</a:t>
                      </a:r>
                      <a:endParaRPr lang="en-US" dirty="0"/>
                    </a:p>
                  </a:txBody>
                  <a:tcPr/>
                </a:tc>
                <a:tc>
                  <a:txBody>
                    <a:bodyPr/>
                    <a:lstStyle/>
                    <a:p>
                      <a:endParaRPr lang="en-US"/>
                    </a:p>
                  </a:txBody>
                  <a:tcPr/>
                </a:tc>
                <a:tc>
                  <a:txBody>
                    <a:bodyPr/>
                    <a:lstStyle/>
                    <a:p>
                      <a:r>
                        <a:rPr lang="en-US" dirty="0" smtClean="0"/>
                        <a:t>$38.0M</a:t>
                      </a:r>
                      <a:endParaRPr lang="en-US" dirty="0"/>
                    </a:p>
                  </a:txBody>
                  <a:tcPr/>
                </a:tc>
              </a:tr>
              <a:tr h="370840">
                <a:tc>
                  <a:txBody>
                    <a:bodyPr/>
                    <a:lstStyle/>
                    <a:p>
                      <a:pPr marL="285750" indent="-285750">
                        <a:buFont typeface="Wingdings" panose="05000000000000000000" pitchFamily="2" charset="2"/>
                        <a:buChar char="Ø"/>
                      </a:pPr>
                      <a:r>
                        <a:rPr lang="en-US" sz="1600" dirty="0" smtClean="0"/>
                        <a:t>Hospital Water Tower Design/Construction and Mains</a:t>
                      </a:r>
                      <a:endParaRPr lang="en-US" sz="1600" dirty="0"/>
                    </a:p>
                  </a:txBody>
                  <a:tcPr/>
                </a:tc>
                <a:tc>
                  <a:txBody>
                    <a:bodyPr/>
                    <a:lstStyle/>
                    <a:p>
                      <a:r>
                        <a:rPr lang="en-US" dirty="0" smtClean="0"/>
                        <a:t>$4.5M</a:t>
                      </a:r>
                      <a:endParaRPr lang="en-US" dirty="0"/>
                    </a:p>
                  </a:txBody>
                  <a:tcPr/>
                </a:tc>
                <a:tc>
                  <a:txBody>
                    <a:bodyPr/>
                    <a:lstStyle/>
                    <a:p>
                      <a:endParaRPr lang="en-US" dirty="0"/>
                    </a:p>
                  </a:txBody>
                  <a:tcPr/>
                </a:tc>
                <a:tc>
                  <a:txBody>
                    <a:bodyPr/>
                    <a:lstStyle/>
                    <a:p>
                      <a:r>
                        <a:rPr lang="en-US" dirty="0" smtClean="0"/>
                        <a:t>$42.5M</a:t>
                      </a:r>
                      <a:endParaRPr lang="en-US" dirty="0"/>
                    </a:p>
                  </a:txBody>
                  <a:tcPr/>
                </a:tc>
              </a:tr>
              <a:tr h="370840">
                <a:tc>
                  <a:txBody>
                    <a:bodyPr/>
                    <a:lstStyle/>
                    <a:p>
                      <a:pPr marL="285750" indent="-285750">
                        <a:buFont typeface="Wingdings" panose="05000000000000000000" pitchFamily="2" charset="2"/>
                        <a:buChar char="Ø"/>
                      </a:pPr>
                      <a:r>
                        <a:rPr lang="en-US" sz="1600" dirty="0" smtClean="0"/>
                        <a:t>Design/</a:t>
                      </a:r>
                      <a:r>
                        <a:rPr lang="en-US" sz="1600" baseline="0" dirty="0" smtClean="0"/>
                        <a:t>Construction of Public Safety </a:t>
                      </a:r>
                      <a:r>
                        <a:rPr lang="en-US" sz="1600" baseline="0" dirty="0" err="1" smtClean="0"/>
                        <a:t>Bldg</a:t>
                      </a:r>
                      <a:endParaRPr lang="en-US" sz="1600" dirty="0"/>
                    </a:p>
                  </a:txBody>
                  <a:tcPr/>
                </a:tc>
                <a:tc>
                  <a:txBody>
                    <a:bodyPr/>
                    <a:lstStyle/>
                    <a:p>
                      <a:r>
                        <a:rPr lang="en-US" dirty="0" smtClean="0"/>
                        <a:t>$19M </a:t>
                      </a:r>
                      <a:r>
                        <a:rPr lang="en-US" sz="1200" b="1" i="1" dirty="0" smtClean="0"/>
                        <a:t>(if financed in FY15)</a:t>
                      </a:r>
                      <a:endParaRPr lang="en-US" b="1" i="1" dirty="0"/>
                    </a:p>
                  </a:txBody>
                  <a:tcPr/>
                </a:tc>
                <a:tc>
                  <a:txBody>
                    <a:bodyPr/>
                    <a:lstStyle/>
                    <a:p>
                      <a:endParaRPr lang="en-US"/>
                    </a:p>
                  </a:txBody>
                  <a:tcPr/>
                </a:tc>
                <a:tc>
                  <a:txBody>
                    <a:bodyPr/>
                    <a:lstStyle/>
                    <a:p>
                      <a:r>
                        <a:rPr lang="en-US" dirty="0" smtClean="0"/>
                        <a:t>$61.4M</a:t>
                      </a:r>
                      <a:endParaRPr lang="en-US" dirty="0"/>
                    </a:p>
                  </a:txBody>
                  <a:tcPr/>
                </a:tc>
              </a:tr>
            </a:tbl>
          </a:graphicData>
        </a:graphic>
      </p:graphicFrame>
      <p:sp>
        <p:nvSpPr>
          <p:cNvPr id="6" name="TextBox 5"/>
          <p:cNvSpPr txBox="1"/>
          <p:nvPr/>
        </p:nvSpPr>
        <p:spPr>
          <a:xfrm>
            <a:off x="381000" y="6096000"/>
            <a:ext cx="5688096" cy="369332"/>
          </a:xfrm>
          <a:prstGeom prst="rect">
            <a:avLst/>
          </a:prstGeom>
          <a:noFill/>
        </p:spPr>
        <p:txBody>
          <a:bodyPr wrap="none" rtlCol="0">
            <a:spAutoFit/>
          </a:bodyPr>
          <a:lstStyle/>
          <a:p>
            <a:r>
              <a:rPr lang="en-US" b="1" dirty="0" smtClean="0"/>
              <a:t>* </a:t>
            </a:r>
            <a:r>
              <a:rPr lang="en-US" sz="1400" b="1" i="1" dirty="0" smtClean="0"/>
              <a:t>NOTE: </a:t>
            </a:r>
            <a:r>
              <a:rPr lang="en-US" b="1" dirty="0" smtClean="0"/>
              <a:t> </a:t>
            </a:r>
            <a:r>
              <a:rPr lang="en-US" sz="1400" b="1" i="1" dirty="0" smtClean="0"/>
              <a:t>Debt figures here include Water and Sewer Enterprise Fund debt</a:t>
            </a:r>
            <a:endParaRPr lang="en-US" b="1" i="1" dirty="0"/>
          </a:p>
        </p:txBody>
      </p:sp>
    </p:spTree>
    <p:extLst>
      <p:ext uri="{BB962C8B-B14F-4D97-AF65-F5344CB8AC3E}">
        <p14:creationId xmlns:p14="http://schemas.microsoft.com/office/powerpoint/2010/main" xmlns="" val="21667283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9144000" cy="124968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53340" y="1249680"/>
            <a:ext cx="9144000" cy="3048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4" name="Straight Connector 13"/>
          <p:cNvCxnSpPr/>
          <p:nvPr/>
        </p:nvCxnSpPr>
        <p:spPr>
          <a:xfrm>
            <a:off x="2590800" y="0"/>
            <a:ext cx="0" cy="6858000"/>
          </a:xfrm>
          <a:prstGeom prst="line">
            <a:avLst/>
          </a:prstGeom>
          <a:ln w="19050">
            <a:solidFill>
              <a:schemeClr val="tx1">
                <a:lumMod val="65000"/>
                <a:lumOff val="3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055" name="Picture 4" descr="C:\Documents and Settings\Administrator\My Documents\LA Work\Dodson&amp;Flinker Log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2890" y="6323795"/>
            <a:ext cx="22098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6" name="Picture 5"/>
          <p:cNvPicPr>
            <a:picLocks noChangeAspect="1" noChangeArrowheads="1"/>
          </p:cNvPicPr>
          <p:nvPr/>
        </p:nvPicPr>
        <p:blipFill>
          <a:blip r:embed="rId3" cstate="print">
            <a:grayscl/>
            <a:extLst>
              <a:ext uri="{28A0092B-C50C-407E-A947-70E740481C1C}">
                <a14:useLocalDpi xmlns:a14="http://schemas.microsoft.com/office/drawing/2010/main" xmlns="" val="0"/>
              </a:ext>
            </a:extLst>
          </a:blip>
          <a:srcRect l="23808" t="19048" r="51428" b="74095"/>
          <a:stretch>
            <a:fillRect/>
          </a:stretch>
        </p:blipFill>
        <p:spPr bwMode="auto">
          <a:xfrm>
            <a:off x="186690" y="5914220"/>
            <a:ext cx="23622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Text Box 5"/>
          <p:cNvSpPr txBox="1">
            <a:spLocks noChangeArrowheads="1"/>
          </p:cNvSpPr>
          <p:nvPr/>
        </p:nvSpPr>
        <p:spPr bwMode="auto">
          <a:xfrm>
            <a:off x="2590800" y="141684"/>
            <a:ext cx="4800600" cy="1107996"/>
          </a:xfrm>
          <a:prstGeom prst="rect">
            <a:avLst/>
          </a:prstGeom>
          <a:noFill/>
          <a:ln w="9525">
            <a:noFill/>
            <a:miter lim="800000"/>
            <a:headEnd/>
            <a:tailEnd/>
          </a:ln>
          <a:effectLst/>
        </p:spPr>
        <p:txBody>
          <a:bodyPr>
            <a:spAutoFit/>
          </a:bodyPr>
          <a:lstStyle/>
          <a:p>
            <a:pPr algn="r">
              <a:spcBef>
                <a:spcPct val="50000"/>
              </a:spcBef>
              <a:defRPr/>
            </a:pPr>
            <a:r>
              <a:rPr lang="en-US" sz="6600" b="1" dirty="0" smtClean="0">
                <a:solidFill>
                  <a:schemeClr val="accent3">
                    <a:lumMod val="75000"/>
                  </a:schemeClr>
                </a:solidFill>
                <a:latin typeface="Calibri" pitchFamily="34" charset="0"/>
              </a:rPr>
              <a:t>VISIONING</a:t>
            </a:r>
            <a:endParaRPr lang="en-US" sz="4000" b="1" dirty="0">
              <a:solidFill>
                <a:schemeClr val="accent3">
                  <a:lumMod val="75000"/>
                </a:schemeClr>
              </a:solidFill>
              <a:latin typeface="Calibri" pitchFamily="34" charset="0"/>
            </a:endParaRPr>
          </a:p>
        </p:txBody>
      </p:sp>
      <p:sp>
        <p:nvSpPr>
          <p:cNvPr id="18" name="Rectangle 17"/>
          <p:cNvSpPr/>
          <p:nvPr/>
        </p:nvSpPr>
        <p:spPr>
          <a:xfrm>
            <a:off x="-53340" y="280183"/>
            <a:ext cx="2541588" cy="830997"/>
          </a:xfrm>
          <a:prstGeom prst="rect">
            <a:avLst/>
          </a:prstGeom>
        </p:spPr>
        <p:txBody>
          <a:bodyPr>
            <a:spAutoFit/>
          </a:bodyPr>
          <a:lstStyle/>
          <a:p>
            <a:pPr algn="r">
              <a:defRPr/>
            </a:pPr>
            <a:r>
              <a:rPr lang="en-US" sz="2400" b="1" dirty="0" smtClean="0">
                <a:solidFill>
                  <a:schemeClr val="accent3">
                    <a:lumMod val="75000"/>
                  </a:schemeClr>
                </a:solidFill>
                <a:latin typeface="Calibri" pitchFamily="34" charset="0"/>
              </a:rPr>
              <a:t>Medfield State Hospital </a:t>
            </a:r>
            <a:endParaRPr lang="en-US" sz="2400" b="1" dirty="0">
              <a:solidFill>
                <a:schemeClr val="accent3">
                  <a:lumMod val="75000"/>
                </a:schemeClr>
              </a:solidFill>
            </a:endParaRPr>
          </a:p>
        </p:txBody>
      </p:sp>
      <p:sp>
        <p:nvSpPr>
          <p:cNvPr id="15" name="Rectangle 14"/>
          <p:cNvSpPr/>
          <p:nvPr/>
        </p:nvSpPr>
        <p:spPr>
          <a:xfrm>
            <a:off x="2647950" y="1736824"/>
            <a:ext cx="6343650" cy="754053"/>
          </a:xfrm>
          <a:prstGeom prst="rect">
            <a:avLst/>
          </a:prstGeom>
        </p:spPr>
        <p:txBody>
          <a:bodyPr wrap="square">
            <a:spAutoFit/>
          </a:bodyPr>
          <a:lstStyle/>
          <a:p>
            <a:pPr>
              <a:spcAft>
                <a:spcPts val="600"/>
              </a:spcAft>
              <a:defRPr/>
            </a:pPr>
            <a:r>
              <a:rPr lang="en-US" sz="2400" dirty="0" smtClean="0">
                <a:latin typeface="Calibri" pitchFamily="34" charset="0"/>
              </a:rPr>
              <a:t>  </a:t>
            </a:r>
            <a:r>
              <a:rPr lang="en-US" sz="2400" b="1" dirty="0" smtClean="0">
                <a:latin typeface="Calibri" pitchFamily="34" charset="0"/>
              </a:rPr>
              <a:t>MSH PARCELS</a:t>
            </a:r>
            <a:r>
              <a:rPr lang="en-US" sz="2000" dirty="0" smtClean="0">
                <a:latin typeface="Calibri" pitchFamily="34" charset="0"/>
              </a:rPr>
              <a:t>  </a:t>
            </a:r>
            <a:endParaRPr lang="en-US" sz="2000" dirty="0">
              <a:latin typeface="Calibri" pitchFamily="34" charset="0"/>
            </a:endParaRPr>
          </a:p>
          <a:p>
            <a:pPr>
              <a:defRPr/>
            </a:pPr>
            <a:r>
              <a:rPr lang="en-US" sz="1400" dirty="0">
                <a:latin typeface="Calibri" pitchFamily="34" charset="0"/>
              </a:rPr>
              <a:t>	</a:t>
            </a:r>
            <a:endParaRPr lang="en-US" dirty="0"/>
          </a:p>
        </p:txBody>
      </p:sp>
      <p:sp>
        <p:nvSpPr>
          <p:cNvPr id="11" name="Rectangle 10"/>
          <p:cNvSpPr/>
          <p:nvPr/>
        </p:nvSpPr>
        <p:spPr>
          <a:xfrm>
            <a:off x="53340" y="1775296"/>
            <a:ext cx="2514600" cy="677108"/>
          </a:xfrm>
          <a:prstGeom prst="rect">
            <a:avLst/>
          </a:prstGeom>
        </p:spPr>
        <p:txBody>
          <a:bodyPr wrap="square">
            <a:spAutoFit/>
          </a:bodyPr>
          <a:lstStyle/>
          <a:p>
            <a:pPr algn="r">
              <a:defRPr/>
            </a:pPr>
            <a:r>
              <a:rPr lang="en-US" sz="2400" b="1" dirty="0" smtClean="0">
                <a:solidFill>
                  <a:schemeClr val="bg1">
                    <a:lumMod val="50000"/>
                  </a:schemeClr>
                </a:solidFill>
                <a:latin typeface="Calibri" pitchFamily="34" charset="0"/>
              </a:rPr>
              <a:t>Public Workshop</a:t>
            </a:r>
            <a:endParaRPr lang="en-US" sz="2400" b="1" dirty="0">
              <a:solidFill>
                <a:schemeClr val="bg1">
                  <a:lumMod val="50000"/>
                </a:schemeClr>
              </a:solidFill>
              <a:latin typeface="Calibri" pitchFamily="34" charset="0"/>
            </a:endParaRPr>
          </a:p>
          <a:p>
            <a:pPr algn="r">
              <a:defRPr/>
            </a:pPr>
            <a:r>
              <a:rPr lang="en-US" sz="1400" b="1" dirty="0" smtClean="0">
                <a:solidFill>
                  <a:schemeClr val="bg1">
                    <a:lumMod val="50000"/>
                  </a:schemeClr>
                </a:solidFill>
                <a:latin typeface="Calibri" pitchFamily="34" charset="0"/>
              </a:rPr>
              <a:t>Saturday, January 11</a:t>
            </a:r>
            <a:r>
              <a:rPr lang="en-US" sz="1400" b="1" baseline="30000" dirty="0" smtClean="0">
                <a:solidFill>
                  <a:schemeClr val="bg1">
                    <a:lumMod val="50000"/>
                  </a:schemeClr>
                </a:solidFill>
                <a:latin typeface="Calibri" pitchFamily="34" charset="0"/>
              </a:rPr>
              <a:t>th</a:t>
            </a:r>
            <a:r>
              <a:rPr lang="en-US" sz="1400" b="1" dirty="0">
                <a:solidFill>
                  <a:schemeClr val="bg1">
                    <a:lumMod val="50000"/>
                  </a:schemeClr>
                </a:solidFill>
                <a:latin typeface="Calibri" pitchFamily="34" charset="0"/>
              </a:rPr>
              <a:t>, </a:t>
            </a:r>
            <a:r>
              <a:rPr lang="en-US" sz="1400" b="1" dirty="0" smtClean="0">
                <a:solidFill>
                  <a:schemeClr val="bg1">
                    <a:lumMod val="50000"/>
                  </a:schemeClr>
                </a:solidFill>
                <a:latin typeface="Calibri" pitchFamily="34" charset="0"/>
              </a:rPr>
              <a:t>2014</a:t>
            </a:r>
            <a:endParaRPr lang="en-US" sz="1400" b="1" dirty="0">
              <a:solidFill>
                <a:schemeClr val="bg1">
                  <a:lumMod val="50000"/>
                </a:schemeClr>
              </a:solidFill>
              <a:latin typeface="Calibri" pitchFamily="34" charset="0"/>
            </a:endParaRPr>
          </a:p>
        </p:txBody>
      </p:sp>
      <p:pic>
        <p:nvPicPr>
          <p:cNvPr id="1026" name="Picture 2" descr="P:\13092 - Medfield State Hospital Vision Plan\FAQ Sheet\MSH Village Green Aerialjpg-widelines 1-6-14.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139440" y="2113850"/>
            <a:ext cx="5848350" cy="467868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3200059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9144000" cy="124968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53340" y="1249680"/>
            <a:ext cx="9144000" cy="3048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4" name="Straight Connector 13"/>
          <p:cNvCxnSpPr/>
          <p:nvPr/>
        </p:nvCxnSpPr>
        <p:spPr>
          <a:xfrm>
            <a:off x="2590800" y="0"/>
            <a:ext cx="0" cy="6858000"/>
          </a:xfrm>
          <a:prstGeom prst="line">
            <a:avLst/>
          </a:prstGeom>
          <a:ln w="19050">
            <a:solidFill>
              <a:schemeClr val="tx1">
                <a:lumMod val="65000"/>
                <a:lumOff val="3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055" name="Picture 4" descr="C:\Documents and Settings\Administrator\My Documents\LA Work\Dodson&amp;Flinker Log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2890" y="6323795"/>
            <a:ext cx="22098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6" name="Picture 5"/>
          <p:cNvPicPr>
            <a:picLocks noChangeAspect="1" noChangeArrowheads="1"/>
          </p:cNvPicPr>
          <p:nvPr/>
        </p:nvPicPr>
        <p:blipFill>
          <a:blip r:embed="rId3" cstate="print">
            <a:grayscl/>
            <a:extLst>
              <a:ext uri="{28A0092B-C50C-407E-A947-70E740481C1C}">
                <a14:useLocalDpi xmlns:a14="http://schemas.microsoft.com/office/drawing/2010/main" xmlns="" val="0"/>
              </a:ext>
            </a:extLst>
          </a:blip>
          <a:srcRect l="23808" t="19048" r="51428" b="74095"/>
          <a:stretch>
            <a:fillRect/>
          </a:stretch>
        </p:blipFill>
        <p:spPr bwMode="auto">
          <a:xfrm>
            <a:off x="186690" y="5914220"/>
            <a:ext cx="23622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Text Box 5"/>
          <p:cNvSpPr txBox="1">
            <a:spLocks noChangeArrowheads="1"/>
          </p:cNvSpPr>
          <p:nvPr/>
        </p:nvSpPr>
        <p:spPr bwMode="auto">
          <a:xfrm>
            <a:off x="2590800" y="141684"/>
            <a:ext cx="4800600" cy="1107996"/>
          </a:xfrm>
          <a:prstGeom prst="rect">
            <a:avLst/>
          </a:prstGeom>
          <a:noFill/>
          <a:ln w="9525">
            <a:noFill/>
            <a:miter lim="800000"/>
            <a:headEnd/>
            <a:tailEnd/>
          </a:ln>
          <a:effectLst/>
        </p:spPr>
        <p:txBody>
          <a:bodyPr>
            <a:spAutoFit/>
          </a:bodyPr>
          <a:lstStyle/>
          <a:p>
            <a:pPr algn="r">
              <a:spcBef>
                <a:spcPct val="50000"/>
              </a:spcBef>
              <a:defRPr/>
            </a:pPr>
            <a:r>
              <a:rPr lang="en-US" sz="6600" b="1" dirty="0" smtClean="0">
                <a:solidFill>
                  <a:schemeClr val="accent3">
                    <a:lumMod val="75000"/>
                  </a:schemeClr>
                </a:solidFill>
                <a:latin typeface="Calibri" pitchFamily="34" charset="0"/>
              </a:rPr>
              <a:t>VISIONING</a:t>
            </a:r>
            <a:endParaRPr lang="en-US" sz="4000" b="1" dirty="0">
              <a:solidFill>
                <a:schemeClr val="accent3">
                  <a:lumMod val="75000"/>
                </a:schemeClr>
              </a:solidFill>
              <a:latin typeface="Calibri" pitchFamily="34" charset="0"/>
            </a:endParaRPr>
          </a:p>
        </p:txBody>
      </p:sp>
      <p:sp>
        <p:nvSpPr>
          <p:cNvPr id="18" name="Rectangle 17"/>
          <p:cNvSpPr/>
          <p:nvPr/>
        </p:nvSpPr>
        <p:spPr>
          <a:xfrm>
            <a:off x="-53340" y="280183"/>
            <a:ext cx="2541588" cy="830997"/>
          </a:xfrm>
          <a:prstGeom prst="rect">
            <a:avLst/>
          </a:prstGeom>
        </p:spPr>
        <p:txBody>
          <a:bodyPr>
            <a:spAutoFit/>
          </a:bodyPr>
          <a:lstStyle/>
          <a:p>
            <a:pPr algn="r">
              <a:defRPr/>
            </a:pPr>
            <a:r>
              <a:rPr lang="en-US" sz="2400" b="1" dirty="0" smtClean="0">
                <a:solidFill>
                  <a:schemeClr val="accent3">
                    <a:lumMod val="75000"/>
                  </a:schemeClr>
                </a:solidFill>
                <a:latin typeface="Calibri" pitchFamily="34" charset="0"/>
              </a:rPr>
              <a:t>Medfield State Hospital </a:t>
            </a:r>
            <a:endParaRPr lang="en-US" sz="2400" b="1" dirty="0">
              <a:solidFill>
                <a:schemeClr val="accent3">
                  <a:lumMod val="75000"/>
                </a:schemeClr>
              </a:solidFill>
            </a:endParaRPr>
          </a:p>
        </p:txBody>
      </p:sp>
      <p:sp>
        <p:nvSpPr>
          <p:cNvPr id="15" name="Rectangle 14"/>
          <p:cNvSpPr/>
          <p:nvPr/>
        </p:nvSpPr>
        <p:spPr>
          <a:xfrm>
            <a:off x="2617470" y="1782801"/>
            <a:ext cx="6496050" cy="5001369"/>
          </a:xfrm>
          <a:prstGeom prst="rect">
            <a:avLst/>
          </a:prstGeom>
        </p:spPr>
        <p:txBody>
          <a:bodyPr wrap="square">
            <a:spAutoFit/>
          </a:bodyPr>
          <a:lstStyle/>
          <a:p>
            <a:pPr>
              <a:spcAft>
                <a:spcPts val="600"/>
              </a:spcAft>
              <a:defRPr/>
            </a:pPr>
            <a:r>
              <a:rPr lang="en-US" dirty="0" smtClean="0">
                <a:latin typeface="Calibri" pitchFamily="34" charset="0"/>
              </a:rPr>
              <a:t>  </a:t>
            </a:r>
            <a:r>
              <a:rPr lang="en-US" sz="2800" b="1" dirty="0" smtClean="0">
                <a:latin typeface="Calibri" pitchFamily="34" charset="0"/>
              </a:rPr>
              <a:t>THE PARTNERSHIP MODEL</a:t>
            </a:r>
          </a:p>
          <a:p>
            <a:r>
              <a:rPr lang="en-US" u="sng" dirty="0" smtClean="0"/>
              <a:t>Allows </a:t>
            </a:r>
            <a:r>
              <a:rPr lang="en-US" u="sng" dirty="0"/>
              <a:t>the Town to control the end use destiny of the Property</a:t>
            </a:r>
            <a:r>
              <a:rPr lang="en-US" dirty="0"/>
              <a:t>:</a:t>
            </a:r>
          </a:p>
          <a:p>
            <a:pPr marL="457200" lvl="0" indent="-228600">
              <a:buFont typeface="Arial" pitchFamily="34" charset="0"/>
              <a:buChar char="•"/>
            </a:pPr>
            <a:r>
              <a:rPr lang="en-US" dirty="0"/>
              <a:t>The Town may acquire title to the Property on an unrestricted use* basis by paying the State a portion of its "sunk costs"** </a:t>
            </a:r>
          </a:p>
          <a:p>
            <a:pPr marL="457200" indent="-228600">
              <a:buFont typeface="Arial" pitchFamily="34" charset="0"/>
              <a:buChar char="•"/>
            </a:pPr>
            <a:r>
              <a:rPr lang="en-US" dirty="0" smtClean="0"/>
              <a:t>Unrestricted </a:t>
            </a:r>
            <a:r>
              <a:rPr lang="en-US" dirty="0"/>
              <a:t>use allows the Town the flexibility to choose to </a:t>
            </a:r>
          </a:p>
          <a:p>
            <a:pPr marL="914400" lvl="1" indent="-228600">
              <a:buFont typeface="Arial" pitchFamily="34" charset="0"/>
              <a:buChar char="•"/>
            </a:pPr>
            <a:r>
              <a:rPr lang="en-US" dirty="0" smtClean="0"/>
              <a:t>Retain </a:t>
            </a:r>
            <a:r>
              <a:rPr lang="en-US" dirty="0"/>
              <a:t>the Property (or portions of) for a direct public use and/or</a:t>
            </a:r>
          </a:p>
          <a:p>
            <a:pPr marL="914400" lvl="1" indent="-228600">
              <a:buFont typeface="Arial" pitchFamily="34" charset="0"/>
              <a:buChar char="•"/>
            </a:pPr>
            <a:r>
              <a:rPr lang="en-US" dirty="0" smtClean="0"/>
              <a:t>Sell </a:t>
            </a:r>
            <a:r>
              <a:rPr lang="en-US" dirty="0"/>
              <a:t>the Property {or portions of) to a private developer;</a:t>
            </a:r>
          </a:p>
          <a:p>
            <a:pPr marL="457200" lvl="0" indent="-228600">
              <a:buFont typeface="Arial" pitchFamily="34" charset="0"/>
              <a:buChar char="•"/>
            </a:pPr>
            <a:r>
              <a:rPr lang="en-US" dirty="0"/>
              <a:t>Town can receive 50% of the net resale proceeds and up to an additional 20%  if certain redevelopment milestones are met   </a:t>
            </a:r>
          </a:p>
          <a:p>
            <a:r>
              <a:rPr lang="en-US" dirty="0"/>
              <a:t> </a:t>
            </a:r>
          </a:p>
          <a:p>
            <a:r>
              <a:rPr lang="en-US" sz="1200" i="1" dirty="0"/>
              <a:t>*</a:t>
            </a:r>
            <a:r>
              <a:rPr lang="en-US" sz="1200" i="1" u="sng" dirty="0"/>
              <a:t>Unrestricted Use </a:t>
            </a:r>
            <a:r>
              <a:rPr lang="en-US" sz="1200" i="1" dirty="0"/>
              <a:t>- Town may retain the Property (or portions of) for a direct public use or sell the Property (or portions of) to a private developer.</a:t>
            </a:r>
            <a:endParaRPr lang="en-US" sz="1200" dirty="0"/>
          </a:p>
          <a:p>
            <a:r>
              <a:rPr lang="en-US" sz="1200" i="1" dirty="0"/>
              <a:t> </a:t>
            </a:r>
            <a:endParaRPr lang="en-US" sz="1200" dirty="0"/>
          </a:p>
          <a:p>
            <a:r>
              <a:rPr lang="en-US" sz="1200" i="1" dirty="0"/>
              <a:t>**</a:t>
            </a:r>
            <a:r>
              <a:rPr lang="en-US" sz="1200" i="1" u="sng" dirty="0"/>
              <a:t>Sunk Cost </a:t>
            </a:r>
            <a:r>
              <a:rPr lang="en-US" sz="1200" i="1" dirty="0"/>
              <a:t>- Sunk Costs are capital expenditures and operating expenses (hard cost and soft costs) incurred by the Commonwealth to improve, maintain, replace or repair the Proposed Disposition Parcel which includes land, infrastructure and improvements. Costs incurred in preparation for or </a:t>
            </a:r>
            <a:r>
              <a:rPr lang="en-US" sz="1200" i="1" dirty="0" smtClean="0"/>
              <a:t>after </a:t>
            </a:r>
            <a:r>
              <a:rPr lang="en-US" sz="1200" i="1" dirty="0"/>
              <a:t>closure of the facility. </a:t>
            </a:r>
          </a:p>
          <a:p>
            <a:pPr>
              <a:defRPr/>
            </a:pPr>
            <a:r>
              <a:rPr lang="en-US" sz="1400" dirty="0">
                <a:latin typeface="Calibri" pitchFamily="34" charset="0"/>
              </a:rPr>
              <a:t>	</a:t>
            </a:r>
            <a:endParaRPr lang="en-US" dirty="0"/>
          </a:p>
        </p:txBody>
      </p:sp>
      <p:sp>
        <p:nvSpPr>
          <p:cNvPr id="12" name="Rectangle 11"/>
          <p:cNvSpPr/>
          <p:nvPr/>
        </p:nvSpPr>
        <p:spPr>
          <a:xfrm>
            <a:off x="30480" y="1752600"/>
            <a:ext cx="2514600" cy="677108"/>
          </a:xfrm>
          <a:prstGeom prst="rect">
            <a:avLst/>
          </a:prstGeom>
        </p:spPr>
        <p:txBody>
          <a:bodyPr wrap="square">
            <a:spAutoFit/>
          </a:bodyPr>
          <a:lstStyle/>
          <a:p>
            <a:pPr algn="r">
              <a:defRPr/>
            </a:pPr>
            <a:r>
              <a:rPr lang="en-US" sz="2400" b="1" dirty="0" smtClean="0">
                <a:solidFill>
                  <a:schemeClr val="bg1">
                    <a:lumMod val="50000"/>
                  </a:schemeClr>
                </a:solidFill>
                <a:latin typeface="Calibri" pitchFamily="34" charset="0"/>
              </a:rPr>
              <a:t>Public Workshop</a:t>
            </a:r>
            <a:endParaRPr lang="en-US" sz="2400" b="1" dirty="0">
              <a:solidFill>
                <a:schemeClr val="bg1">
                  <a:lumMod val="50000"/>
                </a:schemeClr>
              </a:solidFill>
              <a:latin typeface="Calibri" pitchFamily="34" charset="0"/>
            </a:endParaRPr>
          </a:p>
          <a:p>
            <a:pPr algn="r">
              <a:defRPr/>
            </a:pPr>
            <a:r>
              <a:rPr lang="en-US" sz="1400" b="1" dirty="0" smtClean="0">
                <a:solidFill>
                  <a:schemeClr val="bg1">
                    <a:lumMod val="50000"/>
                  </a:schemeClr>
                </a:solidFill>
                <a:latin typeface="Calibri" pitchFamily="34" charset="0"/>
              </a:rPr>
              <a:t>Saturday, January 11</a:t>
            </a:r>
            <a:r>
              <a:rPr lang="en-US" sz="1400" b="1" baseline="30000" dirty="0" smtClean="0">
                <a:solidFill>
                  <a:schemeClr val="bg1">
                    <a:lumMod val="50000"/>
                  </a:schemeClr>
                </a:solidFill>
                <a:latin typeface="Calibri" pitchFamily="34" charset="0"/>
              </a:rPr>
              <a:t>th</a:t>
            </a:r>
            <a:r>
              <a:rPr lang="en-US" sz="1400" b="1" dirty="0">
                <a:solidFill>
                  <a:schemeClr val="bg1">
                    <a:lumMod val="50000"/>
                  </a:schemeClr>
                </a:solidFill>
                <a:latin typeface="Calibri" pitchFamily="34" charset="0"/>
              </a:rPr>
              <a:t>, </a:t>
            </a:r>
            <a:r>
              <a:rPr lang="en-US" sz="1400" b="1" dirty="0" smtClean="0">
                <a:solidFill>
                  <a:schemeClr val="bg1">
                    <a:lumMod val="50000"/>
                  </a:schemeClr>
                </a:solidFill>
                <a:latin typeface="Calibri" pitchFamily="34" charset="0"/>
              </a:rPr>
              <a:t>2014</a:t>
            </a:r>
            <a:endParaRPr lang="en-US" sz="1400" b="1" dirty="0">
              <a:solidFill>
                <a:schemeClr val="bg1">
                  <a:lumMod val="50000"/>
                </a:schemeClr>
              </a:solidFill>
              <a:latin typeface="Calibri" pitchFamily="34" charset="0"/>
            </a:endParaRPr>
          </a:p>
        </p:txBody>
      </p:sp>
      <p:sp>
        <p:nvSpPr>
          <p:cNvPr id="11" name="Rectangle 10"/>
          <p:cNvSpPr/>
          <p:nvPr/>
        </p:nvSpPr>
        <p:spPr>
          <a:xfrm>
            <a:off x="30480" y="3090446"/>
            <a:ext cx="2514600" cy="400110"/>
          </a:xfrm>
          <a:prstGeom prst="rect">
            <a:avLst/>
          </a:prstGeom>
        </p:spPr>
        <p:txBody>
          <a:bodyPr wrap="square">
            <a:spAutoFit/>
          </a:bodyPr>
          <a:lstStyle/>
          <a:p>
            <a:pPr algn="r">
              <a:defRPr/>
            </a:pPr>
            <a:r>
              <a:rPr lang="en-US" sz="2000" dirty="0" smtClean="0">
                <a:solidFill>
                  <a:schemeClr val="accent3">
                    <a:lumMod val="75000"/>
                  </a:schemeClr>
                </a:solidFill>
                <a:latin typeface="Calibri" pitchFamily="34" charset="0"/>
              </a:rPr>
              <a:t>Steve Browne</a:t>
            </a:r>
            <a:endParaRPr lang="en-US" sz="2000" dirty="0">
              <a:solidFill>
                <a:schemeClr val="accent3">
                  <a:lumMod val="75000"/>
                </a:schemeClr>
              </a:solidFill>
              <a:latin typeface="Calibri" pitchFamily="34" charset="0"/>
            </a:endParaRPr>
          </a:p>
        </p:txBody>
      </p:sp>
    </p:spTree>
    <p:extLst>
      <p:ext uri="{BB962C8B-B14F-4D97-AF65-F5344CB8AC3E}">
        <p14:creationId xmlns:p14="http://schemas.microsoft.com/office/powerpoint/2010/main" xmlns="" val="19476237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9144000" cy="124968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53340" y="1249680"/>
            <a:ext cx="9144000" cy="3048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4" name="Straight Connector 13"/>
          <p:cNvCxnSpPr/>
          <p:nvPr/>
        </p:nvCxnSpPr>
        <p:spPr>
          <a:xfrm>
            <a:off x="2590800" y="0"/>
            <a:ext cx="0" cy="6858000"/>
          </a:xfrm>
          <a:prstGeom prst="line">
            <a:avLst/>
          </a:prstGeom>
          <a:ln w="19050">
            <a:solidFill>
              <a:schemeClr val="tx1">
                <a:lumMod val="65000"/>
                <a:lumOff val="3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055" name="Picture 4" descr="C:\Documents and Settings\Administrator\My Documents\LA Work\Dodson&amp;Flinker Log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2890" y="6323795"/>
            <a:ext cx="22098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6" name="Picture 5"/>
          <p:cNvPicPr>
            <a:picLocks noChangeAspect="1" noChangeArrowheads="1"/>
          </p:cNvPicPr>
          <p:nvPr/>
        </p:nvPicPr>
        <p:blipFill>
          <a:blip r:embed="rId3" cstate="print">
            <a:grayscl/>
            <a:extLst>
              <a:ext uri="{28A0092B-C50C-407E-A947-70E740481C1C}">
                <a14:useLocalDpi xmlns:a14="http://schemas.microsoft.com/office/drawing/2010/main" xmlns="" val="0"/>
              </a:ext>
            </a:extLst>
          </a:blip>
          <a:srcRect l="23808" t="19048" r="51428" b="74095"/>
          <a:stretch>
            <a:fillRect/>
          </a:stretch>
        </p:blipFill>
        <p:spPr bwMode="auto">
          <a:xfrm>
            <a:off x="186690" y="5914220"/>
            <a:ext cx="23622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Text Box 5"/>
          <p:cNvSpPr txBox="1">
            <a:spLocks noChangeArrowheads="1"/>
          </p:cNvSpPr>
          <p:nvPr/>
        </p:nvSpPr>
        <p:spPr bwMode="auto">
          <a:xfrm>
            <a:off x="2590800" y="141684"/>
            <a:ext cx="4800600" cy="1107996"/>
          </a:xfrm>
          <a:prstGeom prst="rect">
            <a:avLst/>
          </a:prstGeom>
          <a:noFill/>
          <a:ln w="9525">
            <a:noFill/>
            <a:miter lim="800000"/>
            <a:headEnd/>
            <a:tailEnd/>
          </a:ln>
          <a:effectLst/>
        </p:spPr>
        <p:txBody>
          <a:bodyPr>
            <a:spAutoFit/>
          </a:bodyPr>
          <a:lstStyle/>
          <a:p>
            <a:pPr algn="r">
              <a:spcBef>
                <a:spcPct val="50000"/>
              </a:spcBef>
              <a:defRPr/>
            </a:pPr>
            <a:r>
              <a:rPr lang="en-US" sz="6600" b="1" dirty="0" smtClean="0">
                <a:solidFill>
                  <a:schemeClr val="accent3">
                    <a:lumMod val="75000"/>
                  </a:schemeClr>
                </a:solidFill>
                <a:latin typeface="Calibri" pitchFamily="34" charset="0"/>
              </a:rPr>
              <a:t>VISIONING</a:t>
            </a:r>
            <a:endParaRPr lang="en-US" sz="4000" b="1" dirty="0">
              <a:solidFill>
                <a:schemeClr val="accent3">
                  <a:lumMod val="75000"/>
                </a:schemeClr>
              </a:solidFill>
              <a:latin typeface="Calibri" pitchFamily="34" charset="0"/>
            </a:endParaRPr>
          </a:p>
        </p:txBody>
      </p:sp>
      <p:sp>
        <p:nvSpPr>
          <p:cNvPr id="18" name="Rectangle 17"/>
          <p:cNvSpPr/>
          <p:nvPr/>
        </p:nvSpPr>
        <p:spPr>
          <a:xfrm>
            <a:off x="-53340" y="280183"/>
            <a:ext cx="2541588" cy="830997"/>
          </a:xfrm>
          <a:prstGeom prst="rect">
            <a:avLst/>
          </a:prstGeom>
        </p:spPr>
        <p:txBody>
          <a:bodyPr>
            <a:spAutoFit/>
          </a:bodyPr>
          <a:lstStyle/>
          <a:p>
            <a:pPr algn="r">
              <a:defRPr/>
            </a:pPr>
            <a:r>
              <a:rPr lang="en-US" sz="2400" b="1" dirty="0" smtClean="0">
                <a:solidFill>
                  <a:schemeClr val="accent3">
                    <a:lumMod val="75000"/>
                  </a:schemeClr>
                </a:solidFill>
                <a:latin typeface="Calibri" pitchFamily="34" charset="0"/>
              </a:rPr>
              <a:t>Medfield State Hospital </a:t>
            </a:r>
            <a:endParaRPr lang="en-US" sz="2400" b="1" dirty="0">
              <a:solidFill>
                <a:schemeClr val="accent3">
                  <a:lumMod val="75000"/>
                </a:schemeClr>
              </a:solidFill>
            </a:endParaRPr>
          </a:p>
        </p:txBody>
      </p:sp>
      <p:sp>
        <p:nvSpPr>
          <p:cNvPr id="15" name="Rectangle 14"/>
          <p:cNvSpPr/>
          <p:nvPr/>
        </p:nvSpPr>
        <p:spPr>
          <a:xfrm>
            <a:off x="2617470" y="1782801"/>
            <a:ext cx="6496050" cy="4478149"/>
          </a:xfrm>
          <a:prstGeom prst="rect">
            <a:avLst/>
          </a:prstGeom>
        </p:spPr>
        <p:txBody>
          <a:bodyPr wrap="square">
            <a:spAutoFit/>
          </a:bodyPr>
          <a:lstStyle/>
          <a:p>
            <a:pPr>
              <a:spcAft>
                <a:spcPts val="600"/>
              </a:spcAft>
              <a:defRPr/>
            </a:pPr>
            <a:r>
              <a:rPr lang="en-US" dirty="0" smtClean="0">
                <a:latin typeface="Calibri" pitchFamily="34" charset="0"/>
              </a:rPr>
              <a:t>  </a:t>
            </a:r>
            <a:r>
              <a:rPr lang="en-US" sz="2800" b="1" dirty="0" smtClean="0">
                <a:latin typeface="Calibri" pitchFamily="34" charset="0"/>
              </a:rPr>
              <a:t>THE PARTNERSHIP MODEL</a:t>
            </a:r>
          </a:p>
          <a:p>
            <a:r>
              <a:rPr lang="en-US" sz="1400" u="sng" dirty="0" smtClean="0"/>
              <a:t>Redevelopment </a:t>
            </a:r>
            <a:r>
              <a:rPr lang="en-US" sz="1400" u="sng" dirty="0"/>
              <a:t>Milestone Incentives</a:t>
            </a:r>
            <a:r>
              <a:rPr lang="en-US" sz="1400" dirty="0"/>
              <a:t>:</a:t>
            </a:r>
          </a:p>
          <a:p>
            <a:pPr lvl="0"/>
            <a:r>
              <a:rPr lang="en-US" sz="1400" dirty="0"/>
              <a:t>Buyer (Town) shall be entitled to a base percentage of 50% of any net resale/ground lease proceeds. As an incentive, the Buyer can earn up to an additional 20% of the net resale/ground lease proceeds according to the following breakdown listed below:</a:t>
            </a:r>
          </a:p>
          <a:p>
            <a:pPr marL="285750" lvl="0" indent="-285750">
              <a:buFont typeface="Arial" pitchFamily="34" charset="0"/>
              <a:buChar char="•"/>
            </a:pPr>
            <a:r>
              <a:rPr lang="en-US" sz="1400" dirty="0"/>
              <a:t>Additional10% if the Buyer resells/ground leases the Property within 1- 2 years of original Closing Date.</a:t>
            </a:r>
          </a:p>
          <a:p>
            <a:pPr marL="285750" lvl="0" indent="-285750">
              <a:buFont typeface="Arial" pitchFamily="34" charset="0"/>
              <a:buChar char="•"/>
            </a:pPr>
            <a:r>
              <a:rPr lang="en-US" sz="1400" dirty="0"/>
              <a:t>Additional 5% if the Buyer resells/ground leases the Property within 3- 5 years of the Closing Date.</a:t>
            </a:r>
          </a:p>
          <a:p>
            <a:pPr marL="285750" lvl="0" indent="-285750">
              <a:buFont typeface="Arial" pitchFamily="34" charset="0"/>
              <a:buChar char="•"/>
            </a:pPr>
            <a:r>
              <a:rPr lang="en-US" sz="1400" dirty="0" smtClean="0"/>
              <a:t>Additional </a:t>
            </a:r>
            <a:r>
              <a:rPr lang="en-US" sz="1400" dirty="0"/>
              <a:t>2.5 % if the Buyer completes a comprehensive market study to inform land use decisions including zoning for the site.</a:t>
            </a:r>
          </a:p>
          <a:p>
            <a:pPr marL="285750" lvl="0" indent="-285750">
              <a:buFont typeface="Arial" pitchFamily="34" charset="0"/>
              <a:buChar char="•"/>
            </a:pPr>
            <a:r>
              <a:rPr lang="en-US" sz="1400" dirty="0"/>
              <a:t>Additional 2.5% if the Buyer adopts by right zoning (to be informed by market study) on the site a portion of which must be for residential housing of at least 4 units per acre for single family units and 8 units per acre for multifamily units.</a:t>
            </a:r>
          </a:p>
          <a:p>
            <a:pPr marL="285750" lvl="0" indent="-285750">
              <a:buFont typeface="Arial" pitchFamily="34" charset="0"/>
              <a:buChar char="•"/>
            </a:pPr>
            <a:r>
              <a:rPr lang="en-US" sz="1400" dirty="0"/>
              <a:t>Additional 2.5% if the Buyer adopts "Local Expedited Permitting" which provides for expedited permitting (180 days) on a redevelopment site.</a:t>
            </a:r>
          </a:p>
          <a:p>
            <a:pPr marL="285750" lvl="0" indent="-285750">
              <a:buFont typeface="Arial" pitchFamily="34" charset="0"/>
              <a:buChar char="•"/>
            </a:pPr>
            <a:r>
              <a:rPr lang="en-US" sz="1400" dirty="0"/>
              <a:t>Additional 2.5% if the Buyer adheres to the Commonwealth's sustainable development principles in the planning of future development of the site.</a:t>
            </a:r>
          </a:p>
          <a:p>
            <a:pPr>
              <a:defRPr/>
            </a:pPr>
            <a:r>
              <a:rPr lang="en-US" sz="1400" dirty="0">
                <a:latin typeface="Calibri" pitchFamily="34" charset="0"/>
              </a:rPr>
              <a:t>	</a:t>
            </a:r>
            <a:endParaRPr lang="en-US" dirty="0"/>
          </a:p>
        </p:txBody>
      </p:sp>
      <p:sp>
        <p:nvSpPr>
          <p:cNvPr id="12" name="Rectangle 11"/>
          <p:cNvSpPr/>
          <p:nvPr/>
        </p:nvSpPr>
        <p:spPr>
          <a:xfrm>
            <a:off x="30480" y="1752600"/>
            <a:ext cx="2514600" cy="677108"/>
          </a:xfrm>
          <a:prstGeom prst="rect">
            <a:avLst/>
          </a:prstGeom>
        </p:spPr>
        <p:txBody>
          <a:bodyPr wrap="square">
            <a:spAutoFit/>
          </a:bodyPr>
          <a:lstStyle/>
          <a:p>
            <a:pPr algn="r">
              <a:defRPr/>
            </a:pPr>
            <a:r>
              <a:rPr lang="en-US" sz="2400" b="1" dirty="0" smtClean="0">
                <a:solidFill>
                  <a:schemeClr val="bg1">
                    <a:lumMod val="50000"/>
                  </a:schemeClr>
                </a:solidFill>
                <a:latin typeface="Calibri" pitchFamily="34" charset="0"/>
              </a:rPr>
              <a:t>Public Workshop</a:t>
            </a:r>
            <a:endParaRPr lang="en-US" sz="2400" b="1" dirty="0">
              <a:solidFill>
                <a:schemeClr val="bg1">
                  <a:lumMod val="50000"/>
                </a:schemeClr>
              </a:solidFill>
              <a:latin typeface="Calibri" pitchFamily="34" charset="0"/>
            </a:endParaRPr>
          </a:p>
          <a:p>
            <a:pPr algn="r">
              <a:defRPr/>
            </a:pPr>
            <a:r>
              <a:rPr lang="en-US" sz="1400" b="1" dirty="0" smtClean="0">
                <a:solidFill>
                  <a:schemeClr val="bg1">
                    <a:lumMod val="50000"/>
                  </a:schemeClr>
                </a:solidFill>
                <a:latin typeface="Calibri" pitchFamily="34" charset="0"/>
              </a:rPr>
              <a:t>Saturday, January 11</a:t>
            </a:r>
            <a:r>
              <a:rPr lang="en-US" sz="1400" b="1" baseline="30000" dirty="0" smtClean="0">
                <a:solidFill>
                  <a:schemeClr val="bg1">
                    <a:lumMod val="50000"/>
                  </a:schemeClr>
                </a:solidFill>
                <a:latin typeface="Calibri" pitchFamily="34" charset="0"/>
              </a:rPr>
              <a:t>th</a:t>
            </a:r>
            <a:r>
              <a:rPr lang="en-US" sz="1400" b="1" dirty="0">
                <a:solidFill>
                  <a:schemeClr val="bg1">
                    <a:lumMod val="50000"/>
                  </a:schemeClr>
                </a:solidFill>
                <a:latin typeface="Calibri" pitchFamily="34" charset="0"/>
              </a:rPr>
              <a:t>, </a:t>
            </a:r>
            <a:r>
              <a:rPr lang="en-US" sz="1400" b="1" dirty="0" smtClean="0">
                <a:solidFill>
                  <a:schemeClr val="bg1">
                    <a:lumMod val="50000"/>
                  </a:schemeClr>
                </a:solidFill>
                <a:latin typeface="Calibri" pitchFamily="34" charset="0"/>
              </a:rPr>
              <a:t>2014</a:t>
            </a:r>
            <a:endParaRPr lang="en-US" sz="1400" b="1" dirty="0">
              <a:solidFill>
                <a:schemeClr val="bg1">
                  <a:lumMod val="50000"/>
                </a:schemeClr>
              </a:solidFill>
              <a:latin typeface="Calibri" pitchFamily="34" charset="0"/>
            </a:endParaRPr>
          </a:p>
        </p:txBody>
      </p:sp>
      <p:sp>
        <p:nvSpPr>
          <p:cNvPr id="11" name="Rectangle 10"/>
          <p:cNvSpPr/>
          <p:nvPr/>
        </p:nvSpPr>
        <p:spPr>
          <a:xfrm>
            <a:off x="30480" y="3090446"/>
            <a:ext cx="2514600" cy="400110"/>
          </a:xfrm>
          <a:prstGeom prst="rect">
            <a:avLst/>
          </a:prstGeom>
        </p:spPr>
        <p:txBody>
          <a:bodyPr wrap="square">
            <a:spAutoFit/>
          </a:bodyPr>
          <a:lstStyle/>
          <a:p>
            <a:pPr algn="r">
              <a:defRPr/>
            </a:pPr>
            <a:r>
              <a:rPr lang="en-US" sz="2000" dirty="0" smtClean="0">
                <a:solidFill>
                  <a:schemeClr val="accent3">
                    <a:lumMod val="75000"/>
                  </a:schemeClr>
                </a:solidFill>
                <a:latin typeface="Calibri" pitchFamily="34" charset="0"/>
              </a:rPr>
              <a:t>Steve Browne</a:t>
            </a:r>
            <a:endParaRPr lang="en-US" sz="2000" dirty="0">
              <a:solidFill>
                <a:schemeClr val="accent3">
                  <a:lumMod val="75000"/>
                </a:schemeClr>
              </a:solidFill>
              <a:latin typeface="Calibri" pitchFamily="34" charset="0"/>
            </a:endParaRPr>
          </a:p>
        </p:txBody>
      </p:sp>
    </p:spTree>
    <p:extLst>
      <p:ext uri="{BB962C8B-B14F-4D97-AF65-F5344CB8AC3E}">
        <p14:creationId xmlns:p14="http://schemas.microsoft.com/office/powerpoint/2010/main" xmlns="" val="37427421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9144000" cy="124968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53340" y="1249680"/>
            <a:ext cx="9144000" cy="3048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4" name="Straight Connector 13"/>
          <p:cNvCxnSpPr/>
          <p:nvPr/>
        </p:nvCxnSpPr>
        <p:spPr>
          <a:xfrm>
            <a:off x="2590800" y="0"/>
            <a:ext cx="0" cy="6858000"/>
          </a:xfrm>
          <a:prstGeom prst="line">
            <a:avLst/>
          </a:prstGeom>
          <a:ln w="19050">
            <a:solidFill>
              <a:schemeClr val="tx1">
                <a:lumMod val="65000"/>
                <a:lumOff val="3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055" name="Picture 4" descr="C:\Documents and Settings\Administrator\My Documents\LA Work\Dodson&amp;Flinker Log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2890" y="6323795"/>
            <a:ext cx="22098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6" name="Picture 5"/>
          <p:cNvPicPr>
            <a:picLocks noChangeAspect="1" noChangeArrowheads="1"/>
          </p:cNvPicPr>
          <p:nvPr/>
        </p:nvPicPr>
        <p:blipFill>
          <a:blip r:embed="rId3" cstate="print">
            <a:grayscl/>
            <a:extLst>
              <a:ext uri="{28A0092B-C50C-407E-A947-70E740481C1C}">
                <a14:useLocalDpi xmlns:a14="http://schemas.microsoft.com/office/drawing/2010/main" xmlns="" val="0"/>
              </a:ext>
            </a:extLst>
          </a:blip>
          <a:srcRect l="23808" t="19048" r="51428" b="74095"/>
          <a:stretch>
            <a:fillRect/>
          </a:stretch>
        </p:blipFill>
        <p:spPr bwMode="auto">
          <a:xfrm>
            <a:off x="186690" y="5914220"/>
            <a:ext cx="23622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Text Box 5"/>
          <p:cNvSpPr txBox="1">
            <a:spLocks noChangeArrowheads="1"/>
          </p:cNvSpPr>
          <p:nvPr/>
        </p:nvSpPr>
        <p:spPr bwMode="auto">
          <a:xfrm>
            <a:off x="2590800" y="141684"/>
            <a:ext cx="4800600" cy="1107996"/>
          </a:xfrm>
          <a:prstGeom prst="rect">
            <a:avLst/>
          </a:prstGeom>
          <a:noFill/>
          <a:ln w="9525">
            <a:noFill/>
            <a:miter lim="800000"/>
            <a:headEnd/>
            <a:tailEnd/>
          </a:ln>
          <a:effectLst/>
        </p:spPr>
        <p:txBody>
          <a:bodyPr>
            <a:spAutoFit/>
          </a:bodyPr>
          <a:lstStyle/>
          <a:p>
            <a:pPr algn="r">
              <a:spcBef>
                <a:spcPct val="50000"/>
              </a:spcBef>
              <a:defRPr/>
            </a:pPr>
            <a:r>
              <a:rPr lang="en-US" sz="6600" b="1" dirty="0" smtClean="0">
                <a:solidFill>
                  <a:schemeClr val="accent3">
                    <a:lumMod val="75000"/>
                  </a:schemeClr>
                </a:solidFill>
                <a:latin typeface="Calibri" pitchFamily="34" charset="0"/>
              </a:rPr>
              <a:t>VISIONING</a:t>
            </a:r>
            <a:endParaRPr lang="en-US" sz="4000" b="1" dirty="0">
              <a:solidFill>
                <a:schemeClr val="accent3">
                  <a:lumMod val="75000"/>
                </a:schemeClr>
              </a:solidFill>
              <a:latin typeface="Calibri" pitchFamily="34" charset="0"/>
            </a:endParaRPr>
          </a:p>
        </p:txBody>
      </p:sp>
      <p:sp>
        <p:nvSpPr>
          <p:cNvPr id="18" name="Rectangle 17"/>
          <p:cNvSpPr/>
          <p:nvPr/>
        </p:nvSpPr>
        <p:spPr>
          <a:xfrm>
            <a:off x="-53340" y="280183"/>
            <a:ext cx="2541588" cy="830997"/>
          </a:xfrm>
          <a:prstGeom prst="rect">
            <a:avLst/>
          </a:prstGeom>
        </p:spPr>
        <p:txBody>
          <a:bodyPr>
            <a:spAutoFit/>
          </a:bodyPr>
          <a:lstStyle/>
          <a:p>
            <a:pPr algn="r">
              <a:defRPr/>
            </a:pPr>
            <a:r>
              <a:rPr lang="en-US" sz="2400" b="1" dirty="0" smtClean="0">
                <a:solidFill>
                  <a:schemeClr val="accent3">
                    <a:lumMod val="75000"/>
                  </a:schemeClr>
                </a:solidFill>
                <a:latin typeface="Calibri" pitchFamily="34" charset="0"/>
              </a:rPr>
              <a:t>Medfield State Hospital </a:t>
            </a:r>
            <a:endParaRPr lang="en-US" sz="2400" b="1" dirty="0">
              <a:solidFill>
                <a:schemeClr val="accent3">
                  <a:lumMod val="75000"/>
                </a:schemeClr>
              </a:solidFill>
            </a:endParaRPr>
          </a:p>
        </p:txBody>
      </p:sp>
      <p:sp>
        <p:nvSpPr>
          <p:cNvPr id="15" name="Rectangle 14"/>
          <p:cNvSpPr/>
          <p:nvPr/>
        </p:nvSpPr>
        <p:spPr>
          <a:xfrm>
            <a:off x="2594610" y="2110204"/>
            <a:ext cx="6496050" cy="4124206"/>
          </a:xfrm>
          <a:prstGeom prst="rect">
            <a:avLst/>
          </a:prstGeom>
        </p:spPr>
        <p:txBody>
          <a:bodyPr wrap="square">
            <a:spAutoFit/>
          </a:bodyPr>
          <a:lstStyle/>
          <a:p>
            <a:pPr>
              <a:spcAft>
                <a:spcPts val="600"/>
              </a:spcAft>
              <a:defRPr/>
            </a:pPr>
            <a:r>
              <a:rPr lang="en-US" dirty="0" smtClean="0">
                <a:latin typeface="Calibri" pitchFamily="34" charset="0"/>
              </a:rPr>
              <a:t>  </a:t>
            </a:r>
            <a:endParaRPr lang="en-US" dirty="0">
              <a:latin typeface="Calibri" pitchFamily="34" charset="0"/>
            </a:endParaRPr>
          </a:p>
          <a:p>
            <a:pPr>
              <a:spcAft>
                <a:spcPts val="600"/>
              </a:spcAft>
              <a:defRPr/>
            </a:pPr>
            <a:r>
              <a:rPr lang="en-US" sz="2400" b="1" dirty="0" smtClean="0">
                <a:latin typeface="Calibri" pitchFamily="34" charset="0"/>
              </a:rPr>
              <a:t>LUNCH &amp; LEARN</a:t>
            </a:r>
          </a:p>
          <a:p>
            <a:pPr marL="742950" indent="-285750">
              <a:spcBef>
                <a:spcPts val="600"/>
              </a:spcBef>
              <a:spcAft>
                <a:spcPts val="600"/>
              </a:spcAft>
              <a:buFont typeface="Arial" pitchFamily="34" charset="0"/>
              <a:buChar char="•"/>
              <a:defRPr/>
            </a:pPr>
            <a:r>
              <a:rPr lang="en-US" b="1" dirty="0" smtClean="0">
                <a:latin typeface="Calibri" pitchFamily="34" charset="0"/>
              </a:rPr>
              <a:t>The Partnership Model</a:t>
            </a:r>
          </a:p>
          <a:p>
            <a:pPr marL="742950" indent="-285750">
              <a:spcBef>
                <a:spcPts val="600"/>
              </a:spcBef>
              <a:spcAft>
                <a:spcPts val="600"/>
              </a:spcAft>
              <a:buFont typeface="Arial" pitchFamily="34" charset="0"/>
              <a:buChar char="•"/>
              <a:defRPr/>
            </a:pPr>
            <a:r>
              <a:rPr lang="en-US" b="1" dirty="0" smtClean="0">
                <a:solidFill>
                  <a:srgbClr val="C00000"/>
                </a:solidFill>
                <a:latin typeface="Calibri" pitchFamily="34" charset="0"/>
              </a:rPr>
              <a:t>Legislative Timeline</a:t>
            </a:r>
          </a:p>
          <a:p>
            <a:pPr marL="742950" indent="-285750">
              <a:spcAft>
                <a:spcPts val="600"/>
              </a:spcAft>
              <a:buFont typeface="Arial" pitchFamily="34" charset="0"/>
              <a:buChar char="•"/>
              <a:defRPr/>
            </a:pPr>
            <a:r>
              <a:rPr lang="en-US" b="1" dirty="0" smtClean="0">
                <a:latin typeface="Calibri" pitchFamily="34" charset="0"/>
              </a:rPr>
              <a:t>Building Conditions </a:t>
            </a:r>
          </a:p>
          <a:p>
            <a:pPr marL="742950" indent="-285750">
              <a:spcAft>
                <a:spcPts val="600"/>
              </a:spcAft>
              <a:buFont typeface="Arial" pitchFamily="34" charset="0"/>
              <a:buChar char="•"/>
              <a:defRPr/>
            </a:pPr>
            <a:r>
              <a:rPr lang="en-US" b="1" dirty="0" smtClean="0">
                <a:latin typeface="Calibri" pitchFamily="34" charset="0"/>
              </a:rPr>
              <a:t>Community Survey Results</a:t>
            </a:r>
          </a:p>
          <a:p>
            <a:pPr marL="742950" indent="-285750">
              <a:spcAft>
                <a:spcPts val="600"/>
              </a:spcAft>
              <a:buFont typeface="Arial" pitchFamily="34" charset="0"/>
              <a:buChar char="•"/>
              <a:defRPr/>
            </a:pPr>
            <a:r>
              <a:rPr lang="en-US" b="1" dirty="0" smtClean="0">
                <a:latin typeface="Calibri" pitchFamily="34" charset="0"/>
              </a:rPr>
              <a:t>Market Potential</a:t>
            </a:r>
          </a:p>
          <a:p>
            <a:pPr marL="742950" indent="-285750">
              <a:spcAft>
                <a:spcPts val="600"/>
              </a:spcAft>
              <a:buFont typeface="Arial" pitchFamily="34" charset="0"/>
              <a:buChar char="•"/>
              <a:defRPr/>
            </a:pPr>
            <a:r>
              <a:rPr lang="en-US" b="1" dirty="0" smtClean="0">
                <a:latin typeface="Calibri" pitchFamily="34" charset="0"/>
              </a:rPr>
              <a:t>Case Studies from Other State Hospitals</a:t>
            </a:r>
          </a:p>
          <a:p>
            <a:pPr marL="742950" indent="-285750">
              <a:spcAft>
                <a:spcPts val="600"/>
              </a:spcAft>
              <a:buFont typeface="Arial" pitchFamily="34" charset="0"/>
              <a:buChar char="•"/>
              <a:defRPr/>
            </a:pPr>
            <a:endParaRPr lang="en-US" dirty="0" smtClean="0">
              <a:latin typeface="Calibri" pitchFamily="34" charset="0"/>
            </a:endParaRPr>
          </a:p>
          <a:p>
            <a:pPr>
              <a:spcAft>
                <a:spcPts val="600"/>
              </a:spcAft>
              <a:defRPr/>
            </a:pPr>
            <a:r>
              <a:rPr lang="en-US" sz="2000" dirty="0" smtClean="0">
                <a:latin typeface="Calibri" pitchFamily="34" charset="0"/>
              </a:rPr>
              <a:t>   </a:t>
            </a:r>
            <a:endParaRPr lang="en-US" sz="2000" dirty="0">
              <a:latin typeface="Calibri" pitchFamily="34" charset="0"/>
            </a:endParaRPr>
          </a:p>
          <a:p>
            <a:pPr>
              <a:defRPr/>
            </a:pPr>
            <a:r>
              <a:rPr lang="en-US" sz="1400" dirty="0">
                <a:latin typeface="Calibri" pitchFamily="34" charset="0"/>
              </a:rPr>
              <a:t>	</a:t>
            </a:r>
            <a:endParaRPr lang="en-US" dirty="0"/>
          </a:p>
        </p:txBody>
      </p:sp>
      <p:sp>
        <p:nvSpPr>
          <p:cNvPr id="12" name="Rectangle 11"/>
          <p:cNvSpPr/>
          <p:nvPr/>
        </p:nvSpPr>
        <p:spPr>
          <a:xfrm>
            <a:off x="30480" y="1752600"/>
            <a:ext cx="2514600" cy="677108"/>
          </a:xfrm>
          <a:prstGeom prst="rect">
            <a:avLst/>
          </a:prstGeom>
        </p:spPr>
        <p:txBody>
          <a:bodyPr wrap="square">
            <a:spAutoFit/>
          </a:bodyPr>
          <a:lstStyle/>
          <a:p>
            <a:pPr algn="r">
              <a:defRPr/>
            </a:pPr>
            <a:r>
              <a:rPr lang="en-US" sz="2400" b="1" dirty="0" smtClean="0">
                <a:solidFill>
                  <a:schemeClr val="bg1">
                    <a:lumMod val="50000"/>
                  </a:schemeClr>
                </a:solidFill>
                <a:latin typeface="Calibri" pitchFamily="34" charset="0"/>
              </a:rPr>
              <a:t>Public Workshop</a:t>
            </a:r>
            <a:endParaRPr lang="en-US" sz="2400" b="1" dirty="0">
              <a:solidFill>
                <a:schemeClr val="bg1">
                  <a:lumMod val="50000"/>
                </a:schemeClr>
              </a:solidFill>
              <a:latin typeface="Calibri" pitchFamily="34" charset="0"/>
            </a:endParaRPr>
          </a:p>
          <a:p>
            <a:pPr algn="r">
              <a:defRPr/>
            </a:pPr>
            <a:r>
              <a:rPr lang="en-US" sz="1400" b="1" dirty="0" smtClean="0">
                <a:solidFill>
                  <a:schemeClr val="bg1">
                    <a:lumMod val="50000"/>
                  </a:schemeClr>
                </a:solidFill>
                <a:latin typeface="Calibri" pitchFamily="34" charset="0"/>
              </a:rPr>
              <a:t>Saturday, January 11</a:t>
            </a:r>
            <a:r>
              <a:rPr lang="en-US" sz="1400" b="1" baseline="30000" dirty="0" smtClean="0">
                <a:solidFill>
                  <a:schemeClr val="bg1">
                    <a:lumMod val="50000"/>
                  </a:schemeClr>
                </a:solidFill>
                <a:latin typeface="Calibri" pitchFamily="34" charset="0"/>
              </a:rPr>
              <a:t>th</a:t>
            </a:r>
            <a:r>
              <a:rPr lang="en-US" sz="1400" b="1" dirty="0">
                <a:solidFill>
                  <a:schemeClr val="bg1">
                    <a:lumMod val="50000"/>
                  </a:schemeClr>
                </a:solidFill>
                <a:latin typeface="Calibri" pitchFamily="34" charset="0"/>
              </a:rPr>
              <a:t>, </a:t>
            </a:r>
            <a:r>
              <a:rPr lang="en-US" sz="1400" b="1" dirty="0" smtClean="0">
                <a:solidFill>
                  <a:schemeClr val="bg1">
                    <a:lumMod val="50000"/>
                  </a:schemeClr>
                </a:solidFill>
                <a:latin typeface="Calibri" pitchFamily="34" charset="0"/>
              </a:rPr>
              <a:t>2014</a:t>
            </a:r>
            <a:endParaRPr lang="en-US" sz="1400" b="1" dirty="0">
              <a:solidFill>
                <a:schemeClr val="bg1">
                  <a:lumMod val="50000"/>
                </a:schemeClr>
              </a:solidFill>
              <a:latin typeface="Calibri" pitchFamily="34" charset="0"/>
            </a:endParaRPr>
          </a:p>
        </p:txBody>
      </p:sp>
      <p:sp>
        <p:nvSpPr>
          <p:cNvPr id="11" name="Rectangle 10"/>
          <p:cNvSpPr/>
          <p:nvPr/>
        </p:nvSpPr>
        <p:spPr>
          <a:xfrm>
            <a:off x="30480" y="3090446"/>
            <a:ext cx="2514600" cy="400110"/>
          </a:xfrm>
          <a:prstGeom prst="rect">
            <a:avLst/>
          </a:prstGeom>
        </p:spPr>
        <p:txBody>
          <a:bodyPr wrap="square">
            <a:spAutoFit/>
          </a:bodyPr>
          <a:lstStyle/>
          <a:p>
            <a:pPr algn="r">
              <a:defRPr/>
            </a:pPr>
            <a:r>
              <a:rPr lang="en-US" sz="2000" dirty="0" smtClean="0">
                <a:solidFill>
                  <a:schemeClr val="accent3">
                    <a:lumMod val="75000"/>
                  </a:schemeClr>
                </a:solidFill>
                <a:latin typeface="Calibri" pitchFamily="34" charset="0"/>
              </a:rPr>
              <a:t>John Harney</a:t>
            </a:r>
            <a:endParaRPr lang="en-US" sz="2000" dirty="0">
              <a:solidFill>
                <a:schemeClr val="accent3">
                  <a:lumMod val="75000"/>
                </a:schemeClr>
              </a:solidFill>
              <a:latin typeface="Calibri" pitchFamily="34" charset="0"/>
            </a:endParaRPr>
          </a:p>
        </p:txBody>
      </p:sp>
    </p:spTree>
    <p:extLst>
      <p:ext uri="{BB962C8B-B14F-4D97-AF65-F5344CB8AC3E}">
        <p14:creationId xmlns:p14="http://schemas.microsoft.com/office/powerpoint/2010/main" xmlns="" val="39421710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9144000" cy="124968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53340" y="1249680"/>
            <a:ext cx="9144000" cy="3048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4" name="Straight Connector 13"/>
          <p:cNvCxnSpPr/>
          <p:nvPr/>
        </p:nvCxnSpPr>
        <p:spPr>
          <a:xfrm>
            <a:off x="2590800" y="0"/>
            <a:ext cx="0" cy="6858000"/>
          </a:xfrm>
          <a:prstGeom prst="line">
            <a:avLst/>
          </a:prstGeom>
          <a:ln w="19050">
            <a:solidFill>
              <a:schemeClr val="tx1">
                <a:lumMod val="65000"/>
                <a:lumOff val="3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Text Box 5"/>
          <p:cNvSpPr txBox="1">
            <a:spLocks noChangeArrowheads="1"/>
          </p:cNvSpPr>
          <p:nvPr/>
        </p:nvSpPr>
        <p:spPr bwMode="auto">
          <a:xfrm>
            <a:off x="2590800" y="141684"/>
            <a:ext cx="4800600" cy="1107996"/>
          </a:xfrm>
          <a:prstGeom prst="rect">
            <a:avLst/>
          </a:prstGeom>
          <a:noFill/>
          <a:ln w="9525">
            <a:noFill/>
            <a:miter lim="800000"/>
            <a:headEnd/>
            <a:tailEnd/>
          </a:ln>
          <a:effectLst/>
        </p:spPr>
        <p:txBody>
          <a:bodyPr>
            <a:spAutoFit/>
          </a:bodyPr>
          <a:lstStyle/>
          <a:p>
            <a:pPr algn="r">
              <a:spcBef>
                <a:spcPct val="50000"/>
              </a:spcBef>
              <a:defRPr/>
            </a:pPr>
            <a:r>
              <a:rPr lang="en-US" sz="6600" b="1" dirty="0" smtClean="0">
                <a:solidFill>
                  <a:schemeClr val="accent3">
                    <a:lumMod val="75000"/>
                  </a:schemeClr>
                </a:solidFill>
                <a:latin typeface="Calibri" pitchFamily="34" charset="0"/>
              </a:rPr>
              <a:t>VISIONING</a:t>
            </a:r>
            <a:endParaRPr lang="en-US" sz="4000" b="1" dirty="0">
              <a:solidFill>
                <a:schemeClr val="accent3">
                  <a:lumMod val="75000"/>
                </a:schemeClr>
              </a:solidFill>
              <a:latin typeface="Calibri" pitchFamily="34" charset="0"/>
            </a:endParaRPr>
          </a:p>
        </p:txBody>
      </p:sp>
      <p:sp>
        <p:nvSpPr>
          <p:cNvPr id="18" name="Rectangle 17"/>
          <p:cNvSpPr/>
          <p:nvPr/>
        </p:nvSpPr>
        <p:spPr>
          <a:xfrm>
            <a:off x="-53340" y="280183"/>
            <a:ext cx="2541588" cy="830997"/>
          </a:xfrm>
          <a:prstGeom prst="rect">
            <a:avLst/>
          </a:prstGeom>
        </p:spPr>
        <p:txBody>
          <a:bodyPr>
            <a:spAutoFit/>
          </a:bodyPr>
          <a:lstStyle/>
          <a:p>
            <a:pPr algn="r">
              <a:defRPr/>
            </a:pPr>
            <a:r>
              <a:rPr lang="en-US" sz="2400" b="1" dirty="0" smtClean="0">
                <a:solidFill>
                  <a:schemeClr val="accent3">
                    <a:lumMod val="75000"/>
                  </a:schemeClr>
                </a:solidFill>
                <a:latin typeface="Calibri" pitchFamily="34" charset="0"/>
              </a:rPr>
              <a:t>Medfield State Hospital </a:t>
            </a:r>
            <a:endParaRPr lang="en-US" sz="2400" b="1" dirty="0">
              <a:solidFill>
                <a:schemeClr val="accent3">
                  <a:lumMod val="75000"/>
                </a:schemeClr>
              </a:solidFill>
            </a:endParaRPr>
          </a:p>
        </p:txBody>
      </p:sp>
      <p:sp>
        <p:nvSpPr>
          <p:cNvPr id="15" name="Rectangle 14"/>
          <p:cNvSpPr/>
          <p:nvPr/>
        </p:nvSpPr>
        <p:spPr>
          <a:xfrm>
            <a:off x="2590800" y="1725394"/>
            <a:ext cx="6496050" cy="1908215"/>
          </a:xfrm>
          <a:prstGeom prst="rect">
            <a:avLst/>
          </a:prstGeom>
        </p:spPr>
        <p:txBody>
          <a:bodyPr wrap="square">
            <a:spAutoFit/>
          </a:bodyPr>
          <a:lstStyle/>
          <a:p>
            <a:pPr>
              <a:spcAft>
                <a:spcPts val="600"/>
              </a:spcAft>
              <a:defRPr/>
            </a:pPr>
            <a:r>
              <a:rPr lang="en-US" dirty="0" smtClean="0">
                <a:latin typeface="Calibri" pitchFamily="34" charset="0"/>
              </a:rPr>
              <a:t>  </a:t>
            </a:r>
            <a:r>
              <a:rPr lang="en-US" sz="2800" b="1" dirty="0" smtClean="0">
                <a:latin typeface="Calibri" pitchFamily="34" charset="0"/>
              </a:rPr>
              <a:t>LEGISLATIVE TIMELINE</a:t>
            </a:r>
          </a:p>
          <a:p>
            <a:pPr marL="742950" indent="-285750">
              <a:spcAft>
                <a:spcPts val="600"/>
              </a:spcAft>
              <a:buFont typeface="Arial" pitchFamily="34" charset="0"/>
              <a:buChar char="•"/>
              <a:defRPr/>
            </a:pPr>
            <a:r>
              <a:rPr lang="en-US" b="1" dirty="0"/>
              <a:t>Anticipated Time-Line for MSH Legislative Process: </a:t>
            </a:r>
            <a:endParaRPr lang="en-US" dirty="0"/>
          </a:p>
          <a:p>
            <a:pPr marL="742950" indent="-285750">
              <a:spcAft>
                <a:spcPts val="600"/>
              </a:spcAft>
              <a:buFont typeface="Arial" pitchFamily="34" charset="0"/>
              <a:buChar char="•"/>
              <a:defRPr/>
            </a:pPr>
            <a:endParaRPr lang="en-US" dirty="0" smtClean="0">
              <a:latin typeface="Calibri" pitchFamily="34" charset="0"/>
            </a:endParaRPr>
          </a:p>
          <a:p>
            <a:pPr>
              <a:spcAft>
                <a:spcPts val="600"/>
              </a:spcAft>
              <a:defRPr/>
            </a:pPr>
            <a:r>
              <a:rPr lang="en-US" sz="2000" dirty="0" smtClean="0">
                <a:latin typeface="Calibri" pitchFamily="34" charset="0"/>
              </a:rPr>
              <a:t>   </a:t>
            </a:r>
            <a:endParaRPr lang="en-US" sz="2000" dirty="0">
              <a:latin typeface="Calibri" pitchFamily="34" charset="0"/>
            </a:endParaRPr>
          </a:p>
          <a:p>
            <a:pPr>
              <a:defRPr/>
            </a:pPr>
            <a:r>
              <a:rPr lang="en-US" sz="1400" dirty="0">
                <a:latin typeface="Calibri" pitchFamily="34" charset="0"/>
              </a:rPr>
              <a:t>	</a:t>
            </a:r>
            <a:endParaRPr lang="en-US" dirty="0"/>
          </a:p>
        </p:txBody>
      </p:sp>
      <p:sp>
        <p:nvSpPr>
          <p:cNvPr id="12" name="Rectangle 11"/>
          <p:cNvSpPr/>
          <p:nvPr/>
        </p:nvSpPr>
        <p:spPr>
          <a:xfrm>
            <a:off x="30480" y="1752600"/>
            <a:ext cx="2514600" cy="677108"/>
          </a:xfrm>
          <a:prstGeom prst="rect">
            <a:avLst/>
          </a:prstGeom>
        </p:spPr>
        <p:txBody>
          <a:bodyPr wrap="square">
            <a:spAutoFit/>
          </a:bodyPr>
          <a:lstStyle/>
          <a:p>
            <a:pPr algn="r">
              <a:defRPr/>
            </a:pPr>
            <a:r>
              <a:rPr lang="en-US" sz="2400" b="1" dirty="0" smtClean="0">
                <a:solidFill>
                  <a:schemeClr val="bg1">
                    <a:lumMod val="50000"/>
                  </a:schemeClr>
                </a:solidFill>
                <a:latin typeface="Calibri" pitchFamily="34" charset="0"/>
              </a:rPr>
              <a:t>Public Workshop</a:t>
            </a:r>
            <a:endParaRPr lang="en-US" sz="2400" b="1" dirty="0">
              <a:solidFill>
                <a:schemeClr val="bg1">
                  <a:lumMod val="50000"/>
                </a:schemeClr>
              </a:solidFill>
              <a:latin typeface="Calibri" pitchFamily="34" charset="0"/>
            </a:endParaRPr>
          </a:p>
          <a:p>
            <a:pPr algn="r">
              <a:defRPr/>
            </a:pPr>
            <a:r>
              <a:rPr lang="en-US" sz="1400" b="1" dirty="0" smtClean="0">
                <a:solidFill>
                  <a:schemeClr val="bg1">
                    <a:lumMod val="50000"/>
                  </a:schemeClr>
                </a:solidFill>
                <a:latin typeface="Calibri" pitchFamily="34" charset="0"/>
              </a:rPr>
              <a:t>Saturday, January 11</a:t>
            </a:r>
            <a:r>
              <a:rPr lang="en-US" sz="1400" b="1" baseline="30000" dirty="0" smtClean="0">
                <a:solidFill>
                  <a:schemeClr val="bg1">
                    <a:lumMod val="50000"/>
                  </a:schemeClr>
                </a:solidFill>
                <a:latin typeface="Calibri" pitchFamily="34" charset="0"/>
              </a:rPr>
              <a:t>th</a:t>
            </a:r>
            <a:r>
              <a:rPr lang="en-US" sz="1400" b="1" dirty="0">
                <a:solidFill>
                  <a:schemeClr val="bg1">
                    <a:lumMod val="50000"/>
                  </a:schemeClr>
                </a:solidFill>
                <a:latin typeface="Calibri" pitchFamily="34" charset="0"/>
              </a:rPr>
              <a:t>, </a:t>
            </a:r>
            <a:r>
              <a:rPr lang="en-US" sz="1400" b="1" dirty="0" smtClean="0">
                <a:solidFill>
                  <a:schemeClr val="bg1">
                    <a:lumMod val="50000"/>
                  </a:schemeClr>
                </a:solidFill>
                <a:latin typeface="Calibri" pitchFamily="34" charset="0"/>
              </a:rPr>
              <a:t>2014</a:t>
            </a:r>
            <a:endParaRPr lang="en-US" sz="1400" b="1" dirty="0">
              <a:solidFill>
                <a:schemeClr val="bg1">
                  <a:lumMod val="50000"/>
                </a:schemeClr>
              </a:solidFill>
              <a:latin typeface="Calibri"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xmlns="" val="2779401133"/>
              </p:ext>
            </p:extLst>
          </p:nvPr>
        </p:nvGraphicFramePr>
        <p:xfrm>
          <a:off x="685800" y="2590798"/>
          <a:ext cx="8229600" cy="4193375"/>
        </p:xfrm>
        <a:graphic>
          <a:graphicData uri="http://schemas.openxmlformats.org/drawingml/2006/table">
            <a:tbl>
              <a:tblPr firstRow="1" firstCol="1" bandRow="1">
                <a:tableStyleId>{5C22544A-7EE6-4342-B048-85BDC9FD1C3A}</a:tableStyleId>
              </a:tblPr>
              <a:tblGrid>
                <a:gridCol w="2484912"/>
                <a:gridCol w="1989434"/>
                <a:gridCol w="3755254"/>
              </a:tblGrid>
              <a:tr h="198708">
                <a:tc>
                  <a:txBody>
                    <a:bodyPr/>
                    <a:lstStyle/>
                    <a:p>
                      <a:pPr marL="0" marR="0" algn="ctr">
                        <a:spcBef>
                          <a:spcPts val="0"/>
                        </a:spcBef>
                        <a:spcAft>
                          <a:spcPts val="0"/>
                        </a:spcAft>
                      </a:pPr>
                      <a:r>
                        <a:rPr lang="en-US" sz="1050" dirty="0">
                          <a:effectLst/>
                        </a:rPr>
                        <a:t>Event</a:t>
                      </a:r>
                      <a:endParaRPr lang="en-US" sz="1200" dirty="0">
                        <a:effectLst/>
                        <a:latin typeface="Times New Roman"/>
                        <a:ea typeface="Times New Roman"/>
                      </a:endParaRPr>
                    </a:p>
                  </a:txBody>
                  <a:tcPr marL="68580" marR="68580" marT="0" marB="0"/>
                </a:tc>
                <a:tc>
                  <a:txBody>
                    <a:bodyPr/>
                    <a:lstStyle/>
                    <a:p>
                      <a:pPr marL="0" marR="0" algn="ctr">
                        <a:spcBef>
                          <a:spcPts val="0"/>
                        </a:spcBef>
                        <a:spcAft>
                          <a:spcPts val="0"/>
                        </a:spcAft>
                      </a:pPr>
                      <a:r>
                        <a:rPr lang="en-US" sz="1050">
                          <a:effectLst/>
                        </a:rPr>
                        <a:t>Schedule</a:t>
                      </a:r>
                      <a:endParaRPr lang="en-US" sz="1200">
                        <a:effectLst/>
                        <a:latin typeface="Times New Roman"/>
                        <a:ea typeface="Times New Roman"/>
                      </a:endParaRPr>
                    </a:p>
                  </a:txBody>
                  <a:tcPr marL="68580" marR="68580" marT="0" marB="0"/>
                </a:tc>
                <a:tc>
                  <a:txBody>
                    <a:bodyPr/>
                    <a:lstStyle/>
                    <a:p>
                      <a:pPr marL="0" marR="0" algn="ctr">
                        <a:spcBef>
                          <a:spcPts val="0"/>
                        </a:spcBef>
                        <a:spcAft>
                          <a:spcPts val="0"/>
                        </a:spcAft>
                      </a:pPr>
                      <a:r>
                        <a:rPr lang="en-US" sz="1050">
                          <a:effectLst/>
                        </a:rPr>
                        <a:t>Comments</a:t>
                      </a:r>
                      <a:endParaRPr lang="en-US" sz="1200">
                        <a:effectLst/>
                        <a:latin typeface="Times New Roman"/>
                        <a:ea typeface="Times New Roman"/>
                      </a:endParaRPr>
                    </a:p>
                  </a:txBody>
                  <a:tcPr marL="68580" marR="68580" marT="0" marB="0"/>
                </a:tc>
              </a:tr>
              <a:tr h="198708">
                <a:tc>
                  <a:txBody>
                    <a:bodyPr/>
                    <a:lstStyle/>
                    <a:p>
                      <a:pPr marL="0" marR="0">
                        <a:spcBef>
                          <a:spcPts val="0"/>
                        </a:spcBef>
                        <a:spcAft>
                          <a:spcPts val="0"/>
                        </a:spcAft>
                      </a:pPr>
                      <a:r>
                        <a:rPr lang="en-US" sz="1050" dirty="0">
                          <a:effectLst/>
                        </a:rPr>
                        <a:t>Public Visioning Workshop</a:t>
                      </a:r>
                      <a:endParaRPr lang="en-US" sz="1200" dirty="0">
                        <a:effectLst/>
                        <a:latin typeface="Times New Roman"/>
                        <a:ea typeface="Times New Roman"/>
                      </a:endParaRPr>
                    </a:p>
                  </a:txBody>
                  <a:tcPr marL="68580" marR="68580" marT="0" marB="0"/>
                </a:tc>
                <a:tc>
                  <a:txBody>
                    <a:bodyPr/>
                    <a:lstStyle/>
                    <a:p>
                      <a:pPr marL="0" marR="0">
                        <a:spcBef>
                          <a:spcPts val="0"/>
                        </a:spcBef>
                        <a:spcAft>
                          <a:spcPts val="0"/>
                        </a:spcAft>
                      </a:pPr>
                      <a:r>
                        <a:rPr lang="en-US" sz="1050">
                          <a:effectLst/>
                        </a:rPr>
                        <a:t>January 11, 2014</a:t>
                      </a:r>
                      <a:endParaRPr lang="en-US" sz="1200">
                        <a:effectLst/>
                        <a:latin typeface="Times New Roman"/>
                        <a:ea typeface="Times New Roman"/>
                      </a:endParaRPr>
                    </a:p>
                  </a:txBody>
                  <a:tcPr marL="68580" marR="68580" marT="0" marB="0"/>
                </a:tc>
                <a:tc>
                  <a:txBody>
                    <a:bodyPr/>
                    <a:lstStyle/>
                    <a:p>
                      <a:pPr marL="0" marR="0">
                        <a:spcBef>
                          <a:spcPts val="0"/>
                        </a:spcBef>
                        <a:spcAft>
                          <a:spcPts val="0"/>
                        </a:spcAft>
                      </a:pPr>
                      <a:r>
                        <a:rPr lang="en-US" sz="1050">
                          <a:effectLst/>
                        </a:rPr>
                        <a:t>Documentation of Public Views</a:t>
                      </a:r>
                      <a:endParaRPr lang="en-US" sz="1200">
                        <a:effectLst/>
                        <a:latin typeface="Times New Roman"/>
                        <a:ea typeface="Times New Roman"/>
                      </a:endParaRPr>
                    </a:p>
                  </a:txBody>
                  <a:tcPr marL="68580" marR="68580" marT="0" marB="0"/>
                </a:tc>
              </a:tr>
              <a:tr h="397417">
                <a:tc>
                  <a:txBody>
                    <a:bodyPr/>
                    <a:lstStyle/>
                    <a:p>
                      <a:pPr marL="0" marR="0">
                        <a:spcBef>
                          <a:spcPts val="0"/>
                        </a:spcBef>
                        <a:spcAft>
                          <a:spcPts val="0"/>
                        </a:spcAft>
                      </a:pPr>
                      <a:r>
                        <a:rPr lang="en-US" sz="1050">
                          <a:effectLst/>
                        </a:rPr>
                        <a:t>Prepare for Warrant Committee and Special Town Meeting</a:t>
                      </a:r>
                      <a:endParaRPr lang="en-US" sz="1200">
                        <a:effectLst/>
                        <a:latin typeface="Times New Roman"/>
                        <a:ea typeface="Times New Roman"/>
                      </a:endParaRPr>
                    </a:p>
                  </a:txBody>
                  <a:tcPr marL="68580" marR="68580" marT="0" marB="0"/>
                </a:tc>
                <a:tc>
                  <a:txBody>
                    <a:bodyPr/>
                    <a:lstStyle/>
                    <a:p>
                      <a:pPr marL="0" marR="0">
                        <a:spcBef>
                          <a:spcPts val="0"/>
                        </a:spcBef>
                        <a:spcAft>
                          <a:spcPts val="0"/>
                        </a:spcAft>
                      </a:pPr>
                      <a:r>
                        <a:rPr lang="en-US" sz="1050">
                          <a:effectLst/>
                        </a:rPr>
                        <a:t>Complete by February 14, 2014</a:t>
                      </a:r>
                      <a:endParaRPr lang="en-US" sz="1200">
                        <a:effectLst/>
                        <a:latin typeface="Times New Roman"/>
                        <a:ea typeface="Times New Roman"/>
                      </a:endParaRPr>
                    </a:p>
                  </a:txBody>
                  <a:tcPr marL="68580" marR="68580" marT="0" marB="0"/>
                </a:tc>
                <a:tc>
                  <a:txBody>
                    <a:bodyPr/>
                    <a:lstStyle/>
                    <a:p>
                      <a:pPr marL="0" marR="0">
                        <a:spcBef>
                          <a:spcPts val="0"/>
                        </a:spcBef>
                        <a:spcAft>
                          <a:spcPts val="0"/>
                        </a:spcAft>
                      </a:pPr>
                      <a:r>
                        <a:rPr lang="en-US" sz="1050">
                          <a:effectLst/>
                        </a:rPr>
                        <a:t>Economic, financial, and impacts analyses  of alternative plans</a:t>
                      </a:r>
                      <a:endParaRPr lang="en-US" sz="1200">
                        <a:effectLst/>
                        <a:latin typeface="Times New Roman"/>
                        <a:ea typeface="Times New Roman"/>
                      </a:endParaRPr>
                    </a:p>
                  </a:txBody>
                  <a:tcPr marL="68580" marR="68580" marT="0" marB="0"/>
                </a:tc>
              </a:tr>
              <a:tr h="198708">
                <a:tc>
                  <a:txBody>
                    <a:bodyPr/>
                    <a:lstStyle/>
                    <a:p>
                      <a:pPr marL="0" marR="0">
                        <a:spcBef>
                          <a:spcPts val="0"/>
                        </a:spcBef>
                        <a:spcAft>
                          <a:spcPts val="0"/>
                        </a:spcAft>
                      </a:pPr>
                      <a:r>
                        <a:rPr lang="en-US" sz="1050">
                          <a:effectLst/>
                        </a:rPr>
                        <a:t>Warrant Committee Meetings </a:t>
                      </a:r>
                      <a:endParaRPr lang="en-US" sz="1200">
                        <a:effectLst/>
                        <a:latin typeface="Times New Roman"/>
                        <a:ea typeface="Times New Roman"/>
                      </a:endParaRPr>
                    </a:p>
                  </a:txBody>
                  <a:tcPr marL="68580" marR="68580" marT="0" marB="0"/>
                </a:tc>
                <a:tc>
                  <a:txBody>
                    <a:bodyPr/>
                    <a:lstStyle/>
                    <a:p>
                      <a:pPr marL="0" marR="0">
                        <a:spcBef>
                          <a:spcPts val="0"/>
                        </a:spcBef>
                        <a:spcAft>
                          <a:spcPts val="0"/>
                        </a:spcAft>
                      </a:pPr>
                      <a:r>
                        <a:rPr lang="en-US" sz="1050">
                          <a:effectLst/>
                        </a:rPr>
                        <a:t>January/February</a:t>
                      </a:r>
                      <a:endParaRPr lang="en-US" sz="1200">
                        <a:effectLst/>
                        <a:latin typeface="Times New Roman"/>
                        <a:ea typeface="Times New Roman"/>
                      </a:endParaRPr>
                    </a:p>
                  </a:txBody>
                  <a:tcPr marL="68580" marR="68580" marT="0" marB="0"/>
                </a:tc>
                <a:tc>
                  <a:txBody>
                    <a:bodyPr/>
                    <a:lstStyle/>
                    <a:p>
                      <a:pPr marL="0" marR="0">
                        <a:spcBef>
                          <a:spcPts val="0"/>
                        </a:spcBef>
                        <a:spcAft>
                          <a:spcPts val="0"/>
                        </a:spcAft>
                      </a:pPr>
                      <a:r>
                        <a:rPr lang="en-US" sz="1050">
                          <a:effectLst/>
                        </a:rPr>
                        <a:t>Position on Warrant Article prior to Special Town Meeting</a:t>
                      </a:r>
                      <a:endParaRPr lang="en-US" sz="1200">
                        <a:effectLst/>
                        <a:latin typeface="Times New Roman"/>
                        <a:ea typeface="Times New Roman"/>
                      </a:endParaRPr>
                    </a:p>
                  </a:txBody>
                  <a:tcPr marL="68580" marR="68580" marT="0" marB="0"/>
                </a:tc>
              </a:tr>
              <a:tr h="397417">
                <a:tc>
                  <a:txBody>
                    <a:bodyPr/>
                    <a:lstStyle/>
                    <a:p>
                      <a:pPr marL="0" marR="0">
                        <a:spcBef>
                          <a:spcPts val="0"/>
                        </a:spcBef>
                        <a:spcAft>
                          <a:spcPts val="0"/>
                        </a:spcAft>
                      </a:pPr>
                      <a:r>
                        <a:rPr lang="en-US" sz="1050">
                          <a:effectLst/>
                        </a:rPr>
                        <a:t>Special Medfield Town Meeting to Vote on Acquisition of Property</a:t>
                      </a:r>
                      <a:endParaRPr lang="en-US" sz="1200">
                        <a:effectLst/>
                        <a:latin typeface="Times New Roman"/>
                        <a:ea typeface="Times New Roman"/>
                      </a:endParaRPr>
                    </a:p>
                  </a:txBody>
                  <a:tcPr marL="68580" marR="68580" marT="0" marB="0"/>
                </a:tc>
                <a:tc>
                  <a:txBody>
                    <a:bodyPr/>
                    <a:lstStyle/>
                    <a:p>
                      <a:pPr marL="0" marR="0">
                        <a:spcBef>
                          <a:spcPts val="0"/>
                        </a:spcBef>
                        <a:spcAft>
                          <a:spcPts val="0"/>
                        </a:spcAft>
                      </a:pPr>
                      <a:r>
                        <a:rPr lang="en-US" sz="1050">
                          <a:effectLst/>
                        </a:rPr>
                        <a:t> No later than March 17, 2014</a:t>
                      </a:r>
                      <a:endParaRPr lang="en-US" sz="1200">
                        <a:effectLst/>
                        <a:latin typeface="Times New Roman"/>
                        <a:ea typeface="Times New Roman"/>
                      </a:endParaRPr>
                    </a:p>
                  </a:txBody>
                  <a:tcPr marL="68580" marR="68580" marT="0" marB="0"/>
                </a:tc>
                <a:tc>
                  <a:txBody>
                    <a:bodyPr/>
                    <a:lstStyle/>
                    <a:p>
                      <a:pPr marL="0" marR="0">
                        <a:spcBef>
                          <a:spcPts val="0"/>
                        </a:spcBef>
                        <a:spcAft>
                          <a:spcPts val="0"/>
                        </a:spcAft>
                      </a:pPr>
                      <a:r>
                        <a:rPr lang="en-US" sz="1050">
                          <a:effectLst/>
                        </a:rPr>
                        <a:t>Date not yet finalized by Town</a:t>
                      </a:r>
                      <a:endParaRPr lang="en-US" sz="1200">
                        <a:effectLst/>
                        <a:latin typeface="Times New Roman"/>
                        <a:ea typeface="Times New Roman"/>
                      </a:endParaRPr>
                    </a:p>
                  </a:txBody>
                  <a:tcPr marL="68580" marR="68580" marT="0" marB="0"/>
                </a:tc>
              </a:tr>
              <a:tr h="397417">
                <a:tc>
                  <a:txBody>
                    <a:bodyPr/>
                    <a:lstStyle/>
                    <a:p>
                      <a:pPr marL="0" marR="0">
                        <a:spcBef>
                          <a:spcPts val="0"/>
                        </a:spcBef>
                        <a:spcAft>
                          <a:spcPts val="0"/>
                        </a:spcAft>
                      </a:pPr>
                      <a:r>
                        <a:rPr lang="en-US" sz="1050">
                          <a:effectLst/>
                        </a:rPr>
                        <a:t>Draft Purchase &amp;Sales Agreement and Transfer Legislation </a:t>
                      </a:r>
                      <a:endParaRPr lang="en-US" sz="1200">
                        <a:effectLst/>
                        <a:latin typeface="Times New Roman"/>
                        <a:ea typeface="Times New Roman"/>
                      </a:endParaRPr>
                    </a:p>
                  </a:txBody>
                  <a:tcPr marL="68580" marR="68580" marT="0" marB="0"/>
                </a:tc>
                <a:tc>
                  <a:txBody>
                    <a:bodyPr/>
                    <a:lstStyle/>
                    <a:p>
                      <a:pPr marL="0" marR="0">
                        <a:spcBef>
                          <a:spcPts val="0"/>
                        </a:spcBef>
                        <a:spcAft>
                          <a:spcPts val="0"/>
                        </a:spcAft>
                      </a:pPr>
                      <a:r>
                        <a:rPr lang="en-US" sz="1050">
                          <a:effectLst/>
                        </a:rPr>
                        <a:t>Complete drafts by March 28, 2014</a:t>
                      </a:r>
                      <a:endParaRPr lang="en-US" sz="1200">
                        <a:effectLst/>
                        <a:latin typeface="Times New Roman"/>
                        <a:ea typeface="Times New Roman"/>
                      </a:endParaRPr>
                    </a:p>
                  </a:txBody>
                  <a:tcPr marL="68580" marR="68580" marT="0" marB="0"/>
                </a:tc>
                <a:tc>
                  <a:txBody>
                    <a:bodyPr/>
                    <a:lstStyle/>
                    <a:p>
                      <a:pPr marL="0" marR="0">
                        <a:spcBef>
                          <a:spcPts val="0"/>
                        </a:spcBef>
                        <a:spcAft>
                          <a:spcPts val="0"/>
                        </a:spcAft>
                      </a:pPr>
                      <a:r>
                        <a:rPr lang="en-US" sz="1050">
                          <a:effectLst/>
                        </a:rPr>
                        <a:t>Medfield takes lead then reviewed by DCAMM</a:t>
                      </a:r>
                      <a:endParaRPr lang="en-US" sz="1200">
                        <a:effectLst/>
                        <a:latin typeface="Times New Roman"/>
                        <a:ea typeface="Times New Roman"/>
                      </a:endParaRPr>
                    </a:p>
                  </a:txBody>
                  <a:tcPr marL="68580" marR="68580" marT="0" marB="0"/>
                </a:tc>
              </a:tr>
              <a:tr h="417918">
                <a:tc>
                  <a:txBody>
                    <a:bodyPr/>
                    <a:lstStyle/>
                    <a:p>
                      <a:pPr marL="0" marR="0">
                        <a:spcBef>
                          <a:spcPts val="0"/>
                        </a:spcBef>
                        <a:spcAft>
                          <a:spcPts val="0"/>
                        </a:spcAft>
                      </a:pPr>
                      <a:r>
                        <a:rPr lang="en-US" sz="1050">
                          <a:effectLst/>
                        </a:rPr>
                        <a:t>Special Town Election to Proceed with Acquisition</a:t>
                      </a:r>
                      <a:endParaRPr lang="en-US" sz="1200">
                        <a:effectLst/>
                        <a:latin typeface="Times New Roman"/>
                        <a:ea typeface="Times New Roman"/>
                      </a:endParaRPr>
                    </a:p>
                  </a:txBody>
                  <a:tcPr marL="68580" marR="68580" marT="0" marB="0"/>
                </a:tc>
                <a:tc>
                  <a:txBody>
                    <a:bodyPr/>
                    <a:lstStyle/>
                    <a:p>
                      <a:pPr marL="0" marR="0">
                        <a:spcBef>
                          <a:spcPts val="0"/>
                        </a:spcBef>
                        <a:spcAft>
                          <a:spcPts val="0"/>
                        </a:spcAft>
                      </a:pPr>
                      <a:r>
                        <a:rPr lang="en-US" sz="1050">
                          <a:effectLst/>
                        </a:rPr>
                        <a:t>By March 28, 2014</a:t>
                      </a:r>
                      <a:endParaRPr lang="en-US" sz="1200">
                        <a:effectLst/>
                        <a:latin typeface="Times New Roman"/>
                        <a:ea typeface="Times New Roman"/>
                      </a:endParaRPr>
                    </a:p>
                  </a:txBody>
                  <a:tcPr marL="68580" marR="68580" marT="0" marB="0"/>
                </a:tc>
                <a:tc>
                  <a:txBody>
                    <a:bodyPr/>
                    <a:lstStyle/>
                    <a:p>
                      <a:pPr marL="0" marR="0">
                        <a:spcBef>
                          <a:spcPts val="0"/>
                        </a:spcBef>
                        <a:spcAft>
                          <a:spcPts val="0"/>
                        </a:spcAft>
                      </a:pPr>
                      <a:r>
                        <a:rPr lang="en-US" sz="1050">
                          <a:effectLst/>
                        </a:rPr>
                        <a:t>May not be necessary -- depends on financial plan, Board Of Selectmen and legislators requests </a:t>
                      </a:r>
                      <a:endParaRPr lang="en-US" sz="1200">
                        <a:effectLst/>
                        <a:latin typeface="Times New Roman"/>
                        <a:ea typeface="Times New Roman"/>
                      </a:endParaRPr>
                    </a:p>
                  </a:txBody>
                  <a:tcPr marL="68580" marR="68580" marT="0" marB="0"/>
                </a:tc>
              </a:tr>
              <a:tr h="397417">
                <a:tc>
                  <a:txBody>
                    <a:bodyPr/>
                    <a:lstStyle/>
                    <a:p>
                      <a:pPr marL="0" marR="0">
                        <a:spcBef>
                          <a:spcPts val="0"/>
                        </a:spcBef>
                        <a:spcAft>
                          <a:spcPts val="0"/>
                        </a:spcAft>
                      </a:pPr>
                      <a:r>
                        <a:rPr lang="en-US" sz="1050">
                          <a:effectLst/>
                        </a:rPr>
                        <a:t>DCAMM Review P&amp;S and Legislation </a:t>
                      </a:r>
                      <a:endParaRPr lang="en-US" sz="1200">
                        <a:effectLst/>
                        <a:latin typeface="Times New Roman"/>
                        <a:ea typeface="Times New Roman"/>
                      </a:endParaRPr>
                    </a:p>
                  </a:txBody>
                  <a:tcPr marL="68580" marR="68580" marT="0" marB="0"/>
                </a:tc>
                <a:tc>
                  <a:txBody>
                    <a:bodyPr/>
                    <a:lstStyle/>
                    <a:p>
                      <a:pPr marL="0" marR="0">
                        <a:spcBef>
                          <a:spcPts val="0"/>
                        </a:spcBef>
                        <a:spcAft>
                          <a:spcPts val="0"/>
                        </a:spcAft>
                      </a:pPr>
                      <a:r>
                        <a:rPr lang="en-US" sz="1050">
                          <a:effectLst/>
                        </a:rPr>
                        <a:t>Target Completion by April 21, 2014</a:t>
                      </a:r>
                      <a:endParaRPr lang="en-US" sz="1200">
                        <a:effectLst/>
                        <a:latin typeface="Times New Roman"/>
                        <a:ea typeface="Times New Roman"/>
                      </a:endParaRPr>
                    </a:p>
                  </a:txBody>
                  <a:tcPr marL="68580" marR="68580" marT="0" marB="0"/>
                </a:tc>
                <a:tc>
                  <a:txBody>
                    <a:bodyPr/>
                    <a:lstStyle/>
                    <a:p>
                      <a:pPr marL="0" marR="0">
                        <a:spcBef>
                          <a:spcPts val="0"/>
                        </a:spcBef>
                        <a:spcAft>
                          <a:spcPts val="0"/>
                        </a:spcAft>
                      </a:pPr>
                      <a:r>
                        <a:rPr lang="en-US" sz="1050">
                          <a:effectLst/>
                        </a:rPr>
                        <a:t>Allow one month; Do not anticipate any problems</a:t>
                      </a:r>
                      <a:endParaRPr lang="en-US" sz="1200">
                        <a:effectLst/>
                        <a:latin typeface="Times New Roman"/>
                        <a:ea typeface="Times New Roman"/>
                      </a:endParaRPr>
                    </a:p>
                  </a:txBody>
                  <a:tcPr marL="68580" marR="68580" marT="0" marB="0"/>
                </a:tc>
              </a:tr>
              <a:tr h="198708">
                <a:tc>
                  <a:txBody>
                    <a:bodyPr/>
                    <a:lstStyle/>
                    <a:p>
                      <a:pPr marL="0" marR="0">
                        <a:spcBef>
                          <a:spcPts val="0"/>
                        </a:spcBef>
                        <a:spcAft>
                          <a:spcPts val="0"/>
                        </a:spcAft>
                      </a:pPr>
                      <a:r>
                        <a:rPr lang="en-US" sz="1050">
                          <a:effectLst/>
                        </a:rPr>
                        <a:t>Annual Town Meeting </a:t>
                      </a:r>
                      <a:endParaRPr lang="en-US" sz="1200">
                        <a:effectLst/>
                        <a:latin typeface="Times New Roman"/>
                        <a:ea typeface="Times New Roman"/>
                      </a:endParaRPr>
                    </a:p>
                  </a:txBody>
                  <a:tcPr marL="68580" marR="68580" marT="0" marB="0"/>
                </a:tc>
                <a:tc>
                  <a:txBody>
                    <a:bodyPr/>
                    <a:lstStyle/>
                    <a:p>
                      <a:pPr marL="0" marR="0">
                        <a:spcBef>
                          <a:spcPts val="0"/>
                        </a:spcBef>
                        <a:spcAft>
                          <a:spcPts val="0"/>
                        </a:spcAft>
                      </a:pPr>
                      <a:r>
                        <a:rPr lang="en-US" sz="1050">
                          <a:effectLst/>
                        </a:rPr>
                        <a:t>April 28, 2014</a:t>
                      </a:r>
                      <a:endParaRPr lang="en-US" sz="1200">
                        <a:effectLst/>
                        <a:latin typeface="Times New Roman"/>
                        <a:ea typeface="Times New Roman"/>
                      </a:endParaRPr>
                    </a:p>
                  </a:txBody>
                  <a:tcPr marL="68580" marR="68580" marT="0" marB="0"/>
                </a:tc>
                <a:tc>
                  <a:txBody>
                    <a:bodyPr/>
                    <a:lstStyle/>
                    <a:p>
                      <a:pPr marL="0" marR="0">
                        <a:spcBef>
                          <a:spcPts val="0"/>
                        </a:spcBef>
                        <a:spcAft>
                          <a:spcPts val="0"/>
                        </a:spcAft>
                      </a:pPr>
                      <a:r>
                        <a:rPr lang="en-US" sz="1050">
                          <a:effectLst/>
                        </a:rPr>
                        <a:t>Date not yet scheduled </a:t>
                      </a:r>
                      <a:endParaRPr lang="en-US" sz="1200">
                        <a:effectLst/>
                        <a:latin typeface="Times New Roman"/>
                        <a:ea typeface="Times New Roman"/>
                      </a:endParaRPr>
                    </a:p>
                  </a:txBody>
                  <a:tcPr marL="68580" marR="68580" marT="0" marB="0"/>
                </a:tc>
              </a:tr>
              <a:tr h="596124">
                <a:tc>
                  <a:txBody>
                    <a:bodyPr/>
                    <a:lstStyle/>
                    <a:p>
                      <a:pPr marL="0" marR="0">
                        <a:spcBef>
                          <a:spcPts val="0"/>
                        </a:spcBef>
                        <a:spcAft>
                          <a:spcPts val="0"/>
                        </a:spcAft>
                      </a:pPr>
                      <a:r>
                        <a:rPr lang="en-US" sz="1050">
                          <a:effectLst/>
                        </a:rPr>
                        <a:t>Approval by Mass House and Senate</a:t>
                      </a:r>
                      <a:endParaRPr lang="en-US" sz="1200">
                        <a:effectLst/>
                        <a:latin typeface="Times New Roman"/>
                        <a:ea typeface="Times New Roman"/>
                      </a:endParaRPr>
                    </a:p>
                  </a:txBody>
                  <a:tcPr marL="68580" marR="68580" marT="0" marB="0"/>
                </a:tc>
                <a:tc>
                  <a:txBody>
                    <a:bodyPr/>
                    <a:lstStyle/>
                    <a:p>
                      <a:pPr marL="0" marR="0">
                        <a:spcBef>
                          <a:spcPts val="0"/>
                        </a:spcBef>
                        <a:spcAft>
                          <a:spcPts val="0"/>
                        </a:spcAft>
                      </a:pPr>
                      <a:r>
                        <a:rPr lang="en-US" sz="1050">
                          <a:effectLst/>
                        </a:rPr>
                        <a:t>Allow 2 months (May – June); Target completion by  June 30, 2014</a:t>
                      </a:r>
                      <a:endParaRPr lang="en-US" sz="1200">
                        <a:effectLst/>
                        <a:latin typeface="Times New Roman"/>
                        <a:ea typeface="Times New Roman"/>
                      </a:endParaRPr>
                    </a:p>
                  </a:txBody>
                  <a:tcPr marL="68580" marR="68580" marT="0" marB="0"/>
                </a:tc>
                <a:tc>
                  <a:txBody>
                    <a:bodyPr/>
                    <a:lstStyle/>
                    <a:p>
                      <a:pPr marL="0" marR="0">
                        <a:spcBef>
                          <a:spcPts val="0"/>
                        </a:spcBef>
                        <a:spcAft>
                          <a:spcPts val="0"/>
                        </a:spcAft>
                      </a:pPr>
                      <a:r>
                        <a:rPr lang="en-US" sz="1050">
                          <a:effectLst/>
                        </a:rPr>
                        <a:t>Need to schedule on legislative agendas, conduct hearings, legal review</a:t>
                      </a:r>
                      <a:endParaRPr lang="en-US" sz="1200">
                        <a:effectLst/>
                        <a:latin typeface="Times New Roman"/>
                        <a:ea typeface="Times New Roman"/>
                      </a:endParaRPr>
                    </a:p>
                  </a:txBody>
                  <a:tcPr marL="68580" marR="68580" marT="0" marB="0"/>
                </a:tc>
              </a:tr>
              <a:tr h="397417">
                <a:tc>
                  <a:txBody>
                    <a:bodyPr/>
                    <a:lstStyle/>
                    <a:p>
                      <a:pPr marL="0" marR="0">
                        <a:spcBef>
                          <a:spcPts val="0"/>
                        </a:spcBef>
                        <a:spcAft>
                          <a:spcPts val="0"/>
                        </a:spcAft>
                      </a:pPr>
                      <a:r>
                        <a:rPr lang="en-US" sz="1050">
                          <a:effectLst/>
                        </a:rPr>
                        <a:t>Send to Governor for Signature and Enactment into Law</a:t>
                      </a:r>
                      <a:endParaRPr lang="en-US" sz="1200">
                        <a:effectLst/>
                        <a:latin typeface="Times New Roman"/>
                        <a:ea typeface="Times New Roman"/>
                      </a:endParaRPr>
                    </a:p>
                  </a:txBody>
                  <a:tcPr marL="68580" marR="68580" marT="0" marB="0"/>
                </a:tc>
                <a:tc>
                  <a:txBody>
                    <a:bodyPr/>
                    <a:lstStyle/>
                    <a:p>
                      <a:pPr marL="0" marR="0">
                        <a:spcBef>
                          <a:spcPts val="0"/>
                        </a:spcBef>
                        <a:spcAft>
                          <a:spcPts val="0"/>
                        </a:spcAft>
                      </a:pPr>
                      <a:r>
                        <a:rPr lang="en-US" sz="1050">
                          <a:effectLst/>
                        </a:rPr>
                        <a:t>July 1, 2014</a:t>
                      </a:r>
                      <a:endParaRPr lang="en-US" sz="1200">
                        <a:effectLst/>
                        <a:latin typeface="Times New Roman"/>
                        <a:ea typeface="Times New Roman"/>
                      </a:endParaRPr>
                    </a:p>
                  </a:txBody>
                  <a:tcPr marL="68580" marR="68580" marT="0" marB="0"/>
                </a:tc>
                <a:tc>
                  <a:txBody>
                    <a:bodyPr/>
                    <a:lstStyle/>
                    <a:p>
                      <a:pPr marL="0" marR="0">
                        <a:spcBef>
                          <a:spcPts val="0"/>
                        </a:spcBef>
                        <a:spcAft>
                          <a:spcPts val="0"/>
                        </a:spcAft>
                      </a:pPr>
                      <a:r>
                        <a:rPr lang="en-US" sz="1050">
                          <a:effectLst/>
                        </a:rPr>
                        <a:t>Target date prior to recess in light of election year</a:t>
                      </a:r>
                      <a:endParaRPr lang="en-US" sz="1200">
                        <a:effectLst/>
                        <a:latin typeface="Times New Roman"/>
                        <a:ea typeface="Times New Roman"/>
                      </a:endParaRPr>
                    </a:p>
                  </a:txBody>
                  <a:tcPr marL="68580" marR="68580" marT="0" marB="0"/>
                </a:tc>
              </a:tr>
              <a:tr h="198708">
                <a:tc>
                  <a:txBody>
                    <a:bodyPr/>
                    <a:lstStyle/>
                    <a:p>
                      <a:pPr marL="0" marR="0">
                        <a:spcBef>
                          <a:spcPts val="0"/>
                        </a:spcBef>
                        <a:spcAft>
                          <a:spcPts val="0"/>
                        </a:spcAft>
                      </a:pPr>
                      <a:r>
                        <a:rPr lang="en-US" sz="1050">
                          <a:effectLst/>
                        </a:rPr>
                        <a:t>Senate and House Summer Recess</a:t>
                      </a:r>
                      <a:endParaRPr lang="en-US" sz="1200">
                        <a:effectLst/>
                        <a:latin typeface="Times New Roman"/>
                        <a:ea typeface="Times New Roman"/>
                      </a:endParaRPr>
                    </a:p>
                  </a:txBody>
                  <a:tcPr marL="68580" marR="68580" marT="0" marB="0"/>
                </a:tc>
                <a:tc>
                  <a:txBody>
                    <a:bodyPr/>
                    <a:lstStyle/>
                    <a:p>
                      <a:pPr marL="0" marR="0">
                        <a:spcBef>
                          <a:spcPts val="0"/>
                        </a:spcBef>
                        <a:spcAft>
                          <a:spcPts val="0"/>
                        </a:spcAft>
                      </a:pPr>
                      <a:r>
                        <a:rPr lang="en-US" sz="1050">
                          <a:effectLst/>
                        </a:rPr>
                        <a:t>July - August, 2014</a:t>
                      </a:r>
                      <a:endParaRPr lang="en-US" sz="1200">
                        <a:effectLst/>
                        <a:latin typeface="Times New Roman"/>
                        <a:ea typeface="Times New Roman"/>
                      </a:endParaRPr>
                    </a:p>
                  </a:txBody>
                  <a:tcPr marL="68580" marR="68580" marT="0" marB="0"/>
                </a:tc>
                <a:tc>
                  <a:txBody>
                    <a:bodyPr/>
                    <a:lstStyle/>
                    <a:p>
                      <a:pPr marL="0" marR="0">
                        <a:spcBef>
                          <a:spcPts val="0"/>
                        </a:spcBef>
                        <a:spcAft>
                          <a:spcPts val="0"/>
                        </a:spcAft>
                      </a:pPr>
                      <a:r>
                        <a:rPr lang="en-US" sz="1050">
                          <a:effectLst/>
                        </a:rPr>
                        <a:t> </a:t>
                      </a:r>
                      <a:endParaRPr lang="en-US" sz="1200">
                        <a:effectLst/>
                        <a:latin typeface="Times New Roman"/>
                        <a:ea typeface="Times New Roman"/>
                      </a:endParaRPr>
                    </a:p>
                  </a:txBody>
                  <a:tcPr marL="68580" marR="68580" marT="0" marB="0"/>
                </a:tc>
              </a:tr>
              <a:tr h="198708">
                <a:tc>
                  <a:txBody>
                    <a:bodyPr/>
                    <a:lstStyle/>
                    <a:p>
                      <a:pPr marL="0" marR="0">
                        <a:spcBef>
                          <a:spcPts val="0"/>
                        </a:spcBef>
                        <a:spcAft>
                          <a:spcPts val="0"/>
                        </a:spcAft>
                      </a:pPr>
                      <a:r>
                        <a:rPr lang="en-US" sz="1050">
                          <a:effectLst/>
                        </a:rPr>
                        <a:t>State and Federal Elections</a:t>
                      </a:r>
                      <a:endParaRPr lang="en-US" sz="1200">
                        <a:effectLst/>
                        <a:latin typeface="Times New Roman"/>
                        <a:ea typeface="Times New Roman"/>
                      </a:endParaRPr>
                    </a:p>
                  </a:txBody>
                  <a:tcPr marL="68580" marR="68580" marT="0" marB="0"/>
                </a:tc>
                <a:tc>
                  <a:txBody>
                    <a:bodyPr/>
                    <a:lstStyle/>
                    <a:p>
                      <a:pPr marL="0" marR="0">
                        <a:spcBef>
                          <a:spcPts val="0"/>
                        </a:spcBef>
                        <a:spcAft>
                          <a:spcPts val="0"/>
                        </a:spcAft>
                      </a:pPr>
                      <a:r>
                        <a:rPr lang="en-US" sz="1050">
                          <a:effectLst/>
                        </a:rPr>
                        <a:t>November 4, 2014</a:t>
                      </a:r>
                      <a:endParaRPr lang="en-US" sz="1200">
                        <a:effectLst/>
                        <a:latin typeface="Times New Roman"/>
                        <a:ea typeface="Times New Roman"/>
                      </a:endParaRPr>
                    </a:p>
                  </a:txBody>
                  <a:tcPr marL="68580" marR="68580" marT="0" marB="0"/>
                </a:tc>
                <a:tc>
                  <a:txBody>
                    <a:bodyPr/>
                    <a:lstStyle/>
                    <a:p>
                      <a:pPr marL="0" marR="0">
                        <a:spcBef>
                          <a:spcPts val="0"/>
                        </a:spcBef>
                        <a:spcAft>
                          <a:spcPts val="0"/>
                        </a:spcAft>
                      </a:pPr>
                      <a:r>
                        <a:rPr lang="en-US" sz="1050" dirty="0">
                          <a:effectLst/>
                        </a:rPr>
                        <a:t>Governor and many high-level officials will be changing</a:t>
                      </a:r>
                      <a:endParaRPr lang="en-US" sz="1200" dirty="0">
                        <a:effectLst/>
                        <a:latin typeface="Times New Roman"/>
                        <a:ea typeface="Times New Roman"/>
                      </a:endParaRPr>
                    </a:p>
                  </a:txBody>
                  <a:tcPr marL="68580" marR="68580" marT="0" marB="0"/>
                </a:tc>
              </a:tr>
            </a:tbl>
          </a:graphicData>
        </a:graphic>
      </p:graphicFrame>
    </p:spTree>
    <p:extLst>
      <p:ext uri="{BB962C8B-B14F-4D97-AF65-F5344CB8AC3E}">
        <p14:creationId xmlns:p14="http://schemas.microsoft.com/office/powerpoint/2010/main" xmlns="" val="14163416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9144000" cy="124968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53340" y="1249680"/>
            <a:ext cx="9144000" cy="3048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4" name="Straight Connector 13"/>
          <p:cNvCxnSpPr/>
          <p:nvPr/>
        </p:nvCxnSpPr>
        <p:spPr>
          <a:xfrm>
            <a:off x="2590800" y="0"/>
            <a:ext cx="0" cy="6858000"/>
          </a:xfrm>
          <a:prstGeom prst="line">
            <a:avLst/>
          </a:prstGeom>
          <a:ln w="19050">
            <a:solidFill>
              <a:schemeClr val="tx1">
                <a:lumMod val="65000"/>
                <a:lumOff val="3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055" name="Picture 4" descr="C:\Documents and Settings\Administrator\My Documents\LA Work\Dodson&amp;Flinker Log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2890" y="6323795"/>
            <a:ext cx="22098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6" name="Picture 5"/>
          <p:cNvPicPr>
            <a:picLocks noChangeAspect="1" noChangeArrowheads="1"/>
          </p:cNvPicPr>
          <p:nvPr/>
        </p:nvPicPr>
        <p:blipFill>
          <a:blip r:embed="rId3" cstate="print">
            <a:grayscl/>
            <a:extLst>
              <a:ext uri="{28A0092B-C50C-407E-A947-70E740481C1C}">
                <a14:useLocalDpi xmlns:a14="http://schemas.microsoft.com/office/drawing/2010/main" xmlns="" val="0"/>
              </a:ext>
            </a:extLst>
          </a:blip>
          <a:srcRect l="23808" t="19048" r="51428" b="74095"/>
          <a:stretch>
            <a:fillRect/>
          </a:stretch>
        </p:blipFill>
        <p:spPr bwMode="auto">
          <a:xfrm>
            <a:off x="186690" y="5914220"/>
            <a:ext cx="23622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Text Box 5"/>
          <p:cNvSpPr txBox="1">
            <a:spLocks noChangeArrowheads="1"/>
          </p:cNvSpPr>
          <p:nvPr/>
        </p:nvSpPr>
        <p:spPr bwMode="auto">
          <a:xfrm>
            <a:off x="2590800" y="141684"/>
            <a:ext cx="4800600" cy="1107996"/>
          </a:xfrm>
          <a:prstGeom prst="rect">
            <a:avLst/>
          </a:prstGeom>
          <a:noFill/>
          <a:ln w="9525">
            <a:noFill/>
            <a:miter lim="800000"/>
            <a:headEnd/>
            <a:tailEnd/>
          </a:ln>
          <a:effectLst/>
        </p:spPr>
        <p:txBody>
          <a:bodyPr>
            <a:spAutoFit/>
          </a:bodyPr>
          <a:lstStyle/>
          <a:p>
            <a:pPr algn="r">
              <a:spcBef>
                <a:spcPct val="50000"/>
              </a:spcBef>
              <a:defRPr/>
            </a:pPr>
            <a:r>
              <a:rPr lang="en-US" sz="6600" b="1" dirty="0" smtClean="0">
                <a:solidFill>
                  <a:schemeClr val="accent3">
                    <a:lumMod val="75000"/>
                  </a:schemeClr>
                </a:solidFill>
                <a:latin typeface="Calibri" pitchFamily="34" charset="0"/>
              </a:rPr>
              <a:t>VISIONING</a:t>
            </a:r>
            <a:endParaRPr lang="en-US" sz="4000" b="1" dirty="0">
              <a:solidFill>
                <a:schemeClr val="accent3">
                  <a:lumMod val="75000"/>
                </a:schemeClr>
              </a:solidFill>
              <a:latin typeface="Calibri" pitchFamily="34" charset="0"/>
            </a:endParaRPr>
          </a:p>
        </p:txBody>
      </p:sp>
      <p:sp>
        <p:nvSpPr>
          <p:cNvPr id="18" name="Rectangle 17"/>
          <p:cNvSpPr/>
          <p:nvPr/>
        </p:nvSpPr>
        <p:spPr>
          <a:xfrm>
            <a:off x="-53340" y="280183"/>
            <a:ext cx="2541588" cy="830997"/>
          </a:xfrm>
          <a:prstGeom prst="rect">
            <a:avLst/>
          </a:prstGeom>
        </p:spPr>
        <p:txBody>
          <a:bodyPr>
            <a:spAutoFit/>
          </a:bodyPr>
          <a:lstStyle/>
          <a:p>
            <a:pPr algn="r">
              <a:defRPr/>
            </a:pPr>
            <a:r>
              <a:rPr lang="en-US" sz="2400" b="1" dirty="0" smtClean="0">
                <a:solidFill>
                  <a:schemeClr val="accent3">
                    <a:lumMod val="75000"/>
                  </a:schemeClr>
                </a:solidFill>
                <a:latin typeface="Calibri" pitchFamily="34" charset="0"/>
              </a:rPr>
              <a:t>Medfield State Hospital </a:t>
            </a:r>
            <a:endParaRPr lang="en-US" sz="2400" b="1" dirty="0">
              <a:solidFill>
                <a:schemeClr val="accent3">
                  <a:lumMod val="75000"/>
                </a:schemeClr>
              </a:solidFill>
            </a:endParaRPr>
          </a:p>
        </p:txBody>
      </p:sp>
      <p:sp>
        <p:nvSpPr>
          <p:cNvPr id="15" name="Rectangle 14"/>
          <p:cNvSpPr/>
          <p:nvPr/>
        </p:nvSpPr>
        <p:spPr>
          <a:xfrm>
            <a:off x="2594610" y="2110204"/>
            <a:ext cx="6496050" cy="4124206"/>
          </a:xfrm>
          <a:prstGeom prst="rect">
            <a:avLst/>
          </a:prstGeom>
        </p:spPr>
        <p:txBody>
          <a:bodyPr wrap="square">
            <a:spAutoFit/>
          </a:bodyPr>
          <a:lstStyle/>
          <a:p>
            <a:pPr>
              <a:spcAft>
                <a:spcPts val="600"/>
              </a:spcAft>
              <a:defRPr/>
            </a:pPr>
            <a:r>
              <a:rPr lang="en-US" dirty="0" smtClean="0">
                <a:latin typeface="Calibri" pitchFamily="34" charset="0"/>
              </a:rPr>
              <a:t>  </a:t>
            </a:r>
            <a:endParaRPr lang="en-US" dirty="0">
              <a:latin typeface="Calibri" pitchFamily="34" charset="0"/>
            </a:endParaRPr>
          </a:p>
          <a:p>
            <a:pPr>
              <a:spcAft>
                <a:spcPts val="600"/>
              </a:spcAft>
              <a:defRPr/>
            </a:pPr>
            <a:r>
              <a:rPr lang="en-US" sz="2400" b="1" dirty="0" smtClean="0">
                <a:latin typeface="Calibri" pitchFamily="34" charset="0"/>
              </a:rPr>
              <a:t>LUNCH &amp; LEARN</a:t>
            </a:r>
          </a:p>
          <a:p>
            <a:pPr marL="742950" indent="-285750">
              <a:spcBef>
                <a:spcPts val="600"/>
              </a:spcBef>
              <a:spcAft>
                <a:spcPts val="600"/>
              </a:spcAft>
              <a:buFont typeface="Arial" pitchFamily="34" charset="0"/>
              <a:buChar char="•"/>
              <a:defRPr/>
            </a:pPr>
            <a:r>
              <a:rPr lang="en-US" b="1" dirty="0" smtClean="0">
                <a:latin typeface="Calibri" pitchFamily="34" charset="0"/>
              </a:rPr>
              <a:t>The Partnership Model</a:t>
            </a:r>
          </a:p>
          <a:p>
            <a:pPr marL="742950" indent="-285750">
              <a:spcBef>
                <a:spcPts val="600"/>
              </a:spcBef>
              <a:spcAft>
                <a:spcPts val="600"/>
              </a:spcAft>
              <a:buFont typeface="Arial" pitchFamily="34" charset="0"/>
              <a:buChar char="•"/>
              <a:defRPr/>
            </a:pPr>
            <a:r>
              <a:rPr lang="en-US" b="1" dirty="0" smtClean="0">
                <a:latin typeface="Calibri" pitchFamily="34" charset="0"/>
              </a:rPr>
              <a:t>Legislative Timeline</a:t>
            </a:r>
          </a:p>
          <a:p>
            <a:pPr marL="742950" indent="-285750">
              <a:spcAft>
                <a:spcPts val="600"/>
              </a:spcAft>
              <a:buFont typeface="Arial" pitchFamily="34" charset="0"/>
              <a:buChar char="•"/>
              <a:defRPr/>
            </a:pPr>
            <a:r>
              <a:rPr lang="en-US" b="1" dirty="0" smtClean="0">
                <a:solidFill>
                  <a:srgbClr val="C00000"/>
                </a:solidFill>
                <a:latin typeface="Calibri" pitchFamily="34" charset="0"/>
              </a:rPr>
              <a:t>Building Conditions </a:t>
            </a:r>
          </a:p>
          <a:p>
            <a:pPr marL="742950" indent="-285750">
              <a:spcAft>
                <a:spcPts val="600"/>
              </a:spcAft>
              <a:buFont typeface="Arial" pitchFamily="34" charset="0"/>
              <a:buChar char="•"/>
              <a:defRPr/>
            </a:pPr>
            <a:r>
              <a:rPr lang="en-US" b="1" dirty="0" smtClean="0">
                <a:latin typeface="Calibri" pitchFamily="34" charset="0"/>
              </a:rPr>
              <a:t>Community Survey Results</a:t>
            </a:r>
          </a:p>
          <a:p>
            <a:pPr marL="742950" indent="-285750">
              <a:spcAft>
                <a:spcPts val="600"/>
              </a:spcAft>
              <a:buFont typeface="Arial" pitchFamily="34" charset="0"/>
              <a:buChar char="•"/>
              <a:defRPr/>
            </a:pPr>
            <a:r>
              <a:rPr lang="en-US" b="1" dirty="0" smtClean="0">
                <a:latin typeface="Calibri" pitchFamily="34" charset="0"/>
              </a:rPr>
              <a:t>Market Potential</a:t>
            </a:r>
          </a:p>
          <a:p>
            <a:pPr marL="742950" indent="-285750">
              <a:spcAft>
                <a:spcPts val="600"/>
              </a:spcAft>
              <a:buFont typeface="Arial" pitchFamily="34" charset="0"/>
              <a:buChar char="•"/>
              <a:defRPr/>
            </a:pPr>
            <a:r>
              <a:rPr lang="en-US" b="1" dirty="0" smtClean="0">
                <a:latin typeface="Calibri" pitchFamily="34" charset="0"/>
              </a:rPr>
              <a:t>Case Studies from Other State Hospitals</a:t>
            </a:r>
          </a:p>
          <a:p>
            <a:pPr marL="742950" indent="-285750">
              <a:spcAft>
                <a:spcPts val="600"/>
              </a:spcAft>
              <a:buFont typeface="Arial" pitchFamily="34" charset="0"/>
              <a:buChar char="•"/>
              <a:defRPr/>
            </a:pPr>
            <a:endParaRPr lang="en-US" dirty="0" smtClean="0">
              <a:latin typeface="Calibri" pitchFamily="34" charset="0"/>
            </a:endParaRPr>
          </a:p>
          <a:p>
            <a:pPr>
              <a:spcAft>
                <a:spcPts val="600"/>
              </a:spcAft>
              <a:defRPr/>
            </a:pPr>
            <a:r>
              <a:rPr lang="en-US" sz="2000" dirty="0" smtClean="0">
                <a:latin typeface="Calibri" pitchFamily="34" charset="0"/>
              </a:rPr>
              <a:t>   </a:t>
            </a:r>
            <a:endParaRPr lang="en-US" sz="2000" dirty="0">
              <a:latin typeface="Calibri" pitchFamily="34" charset="0"/>
            </a:endParaRPr>
          </a:p>
          <a:p>
            <a:pPr>
              <a:defRPr/>
            </a:pPr>
            <a:r>
              <a:rPr lang="en-US" sz="1400" dirty="0">
                <a:latin typeface="Calibri" pitchFamily="34" charset="0"/>
              </a:rPr>
              <a:t>	</a:t>
            </a:r>
            <a:endParaRPr lang="en-US" dirty="0"/>
          </a:p>
        </p:txBody>
      </p:sp>
      <p:sp>
        <p:nvSpPr>
          <p:cNvPr id="12" name="Rectangle 11"/>
          <p:cNvSpPr/>
          <p:nvPr/>
        </p:nvSpPr>
        <p:spPr>
          <a:xfrm>
            <a:off x="30480" y="1752600"/>
            <a:ext cx="2514600" cy="677108"/>
          </a:xfrm>
          <a:prstGeom prst="rect">
            <a:avLst/>
          </a:prstGeom>
        </p:spPr>
        <p:txBody>
          <a:bodyPr wrap="square">
            <a:spAutoFit/>
          </a:bodyPr>
          <a:lstStyle/>
          <a:p>
            <a:pPr algn="r">
              <a:defRPr/>
            </a:pPr>
            <a:r>
              <a:rPr lang="en-US" sz="2400" b="1" dirty="0" smtClean="0">
                <a:solidFill>
                  <a:schemeClr val="bg1">
                    <a:lumMod val="50000"/>
                  </a:schemeClr>
                </a:solidFill>
                <a:latin typeface="Calibri" pitchFamily="34" charset="0"/>
              </a:rPr>
              <a:t>Public Workshop</a:t>
            </a:r>
            <a:endParaRPr lang="en-US" sz="2400" b="1" dirty="0">
              <a:solidFill>
                <a:schemeClr val="bg1">
                  <a:lumMod val="50000"/>
                </a:schemeClr>
              </a:solidFill>
              <a:latin typeface="Calibri" pitchFamily="34" charset="0"/>
            </a:endParaRPr>
          </a:p>
          <a:p>
            <a:pPr algn="r">
              <a:defRPr/>
            </a:pPr>
            <a:r>
              <a:rPr lang="en-US" sz="1400" b="1" dirty="0" smtClean="0">
                <a:solidFill>
                  <a:schemeClr val="bg1">
                    <a:lumMod val="50000"/>
                  </a:schemeClr>
                </a:solidFill>
                <a:latin typeface="Calibri" pitchFamily="34" charset="0"/>
              </a:rPr>
              <a:t>Saturday, January 11</a:t>
            </a:r>
            <a:r>
              <a:rPr lang="en-US" sz="1400" b="1" baseline="30000" dirty="0" smtClean="0">
                <a:solidFill>
                  <a:schemeClr val="bg1">
                    <a:lumMod val="50000"/>
                  </a:schemeClr>
                </a:solidFill>
                <a:latin typeface="Calibri" pitchFamily="34" charset="0"/>
              </a:rPr>
              <a:t>th</a:t>
            </a:r>
            <a:r>
              <a:rPr lang="en-US" sz="1400" b="1" dirty="0">
                <a:solidFill>
                  <a:schemeClr val="bg1">
                    <a:lumMod val="50000"/>
                  </a:schemeClr>
                </a:solidFill>
                <a:latin typeface="Calibri" pitchFamily="34" charset="0"/>
              </a:rPr>
              <a:t>, </a:t>
            </a:r>
            <a:r>
              <a:rPr lang="en-US" sz="1400" b="1" dirty="0" smtClean="0">
                <a:solidFill>
                  <a:schemeClr val="bg1">
                    <a:lumMod val="50000"/>
                  </a:schemeClr>
                </a:solidFill>
                <a:latin typeface="Calibri" pitchFamily="34" charset="0"/>
              </a:rPr>
              <a:t>2014</a:t>
            </a:r>
            <a:endParaRPr lang="en-US" sz="1400" b="1" dirty="0">
              <a:solidFill>
                <a:schemeClr val="bg1">
                  <a:lumMod val="50000"/>
                </a:schemeClr>
              </a:solidFill>
              <a:latin typeface="Calibri" pitchFamily="34" charset="0"/>
            </a:endParaRPr>
          </a:p>
        </p:txBody>
      </p:sp>
      <p:sp>
        <p:nvSpPr>
          <p:cNvPr id="11" name="Rectangle 10"/>
          <p:cNvSpPr/>
          <p:nvPr/>
        </p:nvSpPr>
        <p:spPr>
          <a:xfrm>
            <a:off x="34290" y="3799403"/>
            <a:ext cx="2514600" cy="400110"/>
          </a:xfrm>
          <a:prstGeom prst="rect">
            <a:avLst/>
          </a:prstGeom>
        </p:spPr>
        <p:txBody>
          <a:bodyPr wrap="square">
            <a:spAutoFit/>
          </a:bodyPr>
          <a:lstStyle/>
          <a:p>
            <a:pPr algn="r">
              <a:defRPr/>
            </a:pPr>
            <a:r>
              <a:rPr lang="en-US" sz="2000" dirty="0" smtClean="0">
                <a:solidFill>
                  <a:schemeClr val="accent3">
                    <a:lumMod val="75000"/>
                  </a:schemeClr>
                </a:solidFill>
                <a:latin typeface="Calibri" pitchFamily="34" charset="0"/>
              </a:rPr>
              <a:t>Jim </a:t>
            </a:r>
            <a:r>
              <a:rPr lang="en-US" sz="2000" dirty="0" err="1" smtClean="0">
                <a:solidFill>
                  <a:schemeClr val="accent3">
                    <a:lumMod val="75000"/>
                  </a:schemeClr>
                </a:solidFill>
                <a:latin typeface="Calibri" pitchFamily="34" charset="0"/>
              </a:rPr>
              <a:t>Rohnstock</a:t>
            </a:r>
            <a:endParaRPr lang="en-US" sz="2000" dirty="0">
              <a:solidFill>
                <a:schemeClr val="accent3">
                  <a:lumMod val="75000"/>
                </a:schemeClr>
              </a:solidFill>
              <a:latin typeface="Calibri" pitchFamily="34" charset="0"/>
            </a:endParaRPr>
          </a:p>
        </p:txBody>
      </p:sp>
    </p:spTree>
    <p:extLst>
      <p:ext uri="{BB962C8B-B14F-4D97-AF65-F5344CB8AC3E}">
        <p14:creationId xmlns:p14="http://schemas.microsoft.com/office/powerpoint/2010/main" xmlns="" val="14163416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9144000" cy="124968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53340" y="1249680"/>
            <a:ext cx="9144000" cy="3048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4" name="Straight Connector 13"/>
          <p:cNvCxnSpPr/>
          <p:nvPr/>
        </p:nvCxnSpPr>
        <p:spPr>
          <a:xfrm>
            <a:off x="2590800" y="0"/>
            <a:ext cx="0" cy="6858000"/>
          </a:xfrm>
          <a:prstGeom prst="line">
            <a:avLst/>
          </a:prstGeom>
          <a:ln w="19050">
            <a:solidFill>
              <a:schemeClr val="tx1">
                <a:lumMod val="65000"/>
                <a:lumOff val="3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055" name="Picture 4" descr="C:\Documents and Settings\Administrator\My Documents\LA Work\Dodson&amp;Flinker Log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2890" y="6323795"/>
            <a:ext cx="22098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6" name="Picture 5"/>
          <p:cNvPicPr>
            <a:picLocks noChangeAspect="1" noChangeArrowheads="1"/>
          </p:cNvPicPr>
          <p:nvPr/>
        </p:nvPicPr>
        <p:blipFill>
          <a:blip r:embed="rId3" cstate="print">
            <a:grayscl/>
            <a:extLst>
              <a:ext uri="{28A0092B-C50C-407E-A947-70E740481C1C}">
                <a14:useLocalDpi xmlns:a14="http://schemas.microsoft.com/office/drawing/2010/main" xmlns="" val="0"/>
              </a:ext>
            </a:extLst>
          </a:blip>
          <a:srcRect l="23808" t="19048" r="51428" b="74095"/>
          <a:stretch>
            <a:fillRect/>
          </a:stretch>
        </p:blipFill>
        <p:spPr bwMode="auto">
          <a:xfrm>
            <a:off x="186690" y="5914220"/>
            <a:ext cx="23622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Text Box 5"/>
          <p:cNvSpPr txBox="1">
            <a:spLocks noChangeArrowheads="1"/>
          </p:cNvSpPr>
          <p:nvPr/>
        </p:nvSpPr>
        <p:spPr bwMode="auto">
          <a:xfrm>
            <a:off x="2590800" y="141684"/>
            <a:ext cx="4800600" cy="1107996"/>
          </a:xfrm>
          <a:prstGeom prst="rect">
            <a:avLst/>
          </a:prstGeom>
          <a:noFill/>
          <a:ln w="9525">
            <a:noFill/>
            <a:miter lim="800000"/>
            <a:headEnd/>
            <a:tailEnd/>
          </a:ln>
          <a:effectLst/>
        </p:spPr>
        <p:txBody>
          <a:bodyPr>
            <a:spAutoFit/>
          </a:bodyPr>
          <a:lstStyle/>
          <a:p>
            <a:pPr algn="r">
              <a:spcBef>
                <a:spcPct val="50000"/>
              </a:spcBef>
              <a:defRPr/>
            </a:pPr>
            <a:r>
              <a:rPr lang="en-US" sz="6600" b="1" dirty="0" smtClean="0">
                <a:solidFill>
                  <a:schemeClr val="accent3">
                    <a:lumMod val="75000"/>
                  </a:schemeClr>
                </a:solidFill>
                <a:latin typeface="Calibri" pitchFamily="34" charset="0"/>
              </a:rPr>
              <a:t>VISIONING</a:t>
            </a:r>
            <a:endParaRPr lang="en-US" sz="4000" b="1" dirty="0">
              <a:solidFill>
                <a:schemeClr val="accent3">
                  <a:lumMod val="75000"/>
                </a:schemeClr>
              </a:solidFill>
              <a:latin typeface="Calibri" pitchFamily="34" charset="0"/>
            </a:endParaRPr>
          </a:p>
        </p:txBody>
      </p:sp>
      <p:sp>
        <p:nvSpPr>
          <p:cNvPr id="18" name="Rectangle 17"/>
          <p:cNvSpPr/>
          <p:nvPr/>
        </p:nvSpPr>
        <p:spPr>
          <a:xfrm>
            <a:off x="-53340" y="280183"/>
            <a:ext cx="2541588" cy="830997"/>
          </a:xfrm>
          <a:prstGeom prst="rect">
            <a:avLst/>
          </a:prstGeom>
        </p:spPr>
        <p:txBody>
          <a:bodyPr>
            <a:spAutoFit/>
          </a:bodyPr>
          <a:lstStyle/>
          <a:p>
            <a:pPr algn="r">
              <a:defRPr/>
            </a:pPr>
            <a:r>
              <a:rPr lang="en-US" sz="2400" b="1" dirty="0" smtClean="0">
                <a:solidFill>
                  <a:schemeClr val="accent3">
                    <a:lumMod val="75000"/>
                  </a:schemeClr>
                </a:solidFill>
                <a:latin typeface="Calibri" pitchFamily="34" charset="0"/>
              </a:rPr>
              <a:t>Medfield State Hospital </a:t>
            </a:r>
            <a:endParaRPr lang="en-US" sz="2400" b="1" dirty="0">
              <a:solidFill>
                <a:schemeClr val="accent3">
                  <a:lumMod val="75000"/>
                </a:schemeClr>
              </a:solidFill>
            </a:endParaRPr>
          </a:p>
        </p:txBody>
      </p:sp>
      <p:sp>
        <p:nvSpPr>
          <p:cNvPr id="15" name="Rectangle 14"/>
          <p:cNvSpPr/>
          <p:nvPr/>
        </p:nvSpPr>
        <p:spPr>
          <a:xfrm>
            <a:off x="2647950" y="1905000"/>
            <a:ext cx="6496050" cy="4370427"/>
          </a:xfrm>
          <a:prstGeom prst="rect">
            <a:avLst/>
          </a:prstGeom>
        </p:spPr>
        <p:txBody>
          <a:bodyPr wrap="square">
            <a:spAutoFit/>
          </a:bodyPr>
          <a:lstStyle/>
          <a:p>
            <a:pPr>
              <a:spcAft>
                <a:spcPts val="600"/>
              </a:spcAft>
              <a:defRPr/>
            </a:pPr>
            <a:r>
              <a:rPr lang="en-US" dirty="0" smtClean="0">
                <a:latin typeface="Calibri" pitchFamily="34" charset="0"/>
              </a:rPr>
              <a:t>  </a:t>
            </a:r>
            <a:r>
              <a:rPr lang="en-US" sz="2400" b="1" dirty="0" smtClean="0">
                <a:latin typeface="Calibri" pitchFamily="34" charset="0"/>
              </a:rPr>
              <a:t>BUILDING CONDITIONS</a:t>
            </a:r>
          </a:p>
          <a:p>
            <a:pPr marL="514350" indent="-285750">
              <a:spcAft>
                <a:spcPts val="600"/>
              </a:spcAft>
              <a:buFont typeface="Arial" pitchFamily="34" charset="0"/>
              <a:buChar char="•"/>
              <a:defRPr/>
            </a:pPr>
            <a:r>
              <a:rPr lang="en-US" sz="2000" dirty="0" smtClean="0"/>
              <a:t>2014 </a:t>
            </a:r>
            <a:r>
              <a:rPr lang="en-US" sz="2000" dirty="0"/>
              <a:t>Building Assessment Study </a:t>
            </a:r>
            <a:r>
              <a:rPr lang="en-US" sz="2000" dirty="0" smtClean="0"/>
              <a:t>in progress.</a:t>
            </a:r>
          </a:p>
          <a:p>
            <a:pPr marL="514350" indent="-285750">
              <a:spcAft>
                <a:spcPts val="600"/>
              </a:spcAft>
              <a:buFont typeface="Arial" pitchFamily="34" charset="0"/>
              <a:buChar char="•"/>
              <a:defRPr/>
            </a:pPr>
            <a:r>
              <a:rPr lang="en-US" sz="2000" dirty="0" smtClean="0"/>
              <a:t>Follow </a:t>
            </a:r>
            <a:r>
              <a:rPr lang="en-US" sz="2000" dirty="0"/>
              <a:t>up to </a:t>
            </a:r>
            <a:r>
              <a:rPr lang="en-US" sz="2000" dirty="0" smtClean="0"/>
              <a:t>2003 </a:t>
            </a:r>
            <a:r>
              <a:rPr lang="en-US" sz="2000" dirty="0"/>
              <a:t>comprehensive building </a:t>
            </a:r>
            <a:r>
              <a:rPr lang="en-US" sz="2000" dirty="0" smtClean="0"/>
              <a:t>evaluation.</a:t>
            </a:r>
          </a:p>
          <a:p>
            <a:pPr marL="514350" indent="-285750">
              <a:spcAft>
                <a:spcPts val="600"/>
              </a:spcAft>
              <a:buFont typeface="Arial" pitchFamily="34" charset="0"/>
              <a:buChar char="•"/>
              <a:defRPr/>
            </a:pPr>
            <a:r>
              <a:rPr lang="en-US" sz="2000" dirty="0" smtClean="0"/>
              <a:t>New </a:t>
            </a:r>
            <a:r>
              <a:rPr lang="en-US" sz="2000" dirty="0"/>
              <a:t>assessment </a:t>
            </a:r>
            <a:r>
              <a:rPr lang="en-US" sz="2000" dirty="0" smtClean="0"/>
              <a:t> </a:t>
            </a:r>
            <a:r>
              <a:rPr lang="en-US" sz="2000" dirty="0"/>
              <a:t>to analyze four (4) sample buildings on the Quad </a:t>
            </a:r>
            <a:endParaRPr lang="en-US" sz="2000" dirty="0" smtClean="0"/>
          </a:p>
          <a:p>
            <a:pPr marL="514350" indent="-285750">
              <a:spcAft>
                <a:spcPts val="600"/>
              </a:spcAft>
              <a:buFont typeface="Arial" pitchFamily="34" charset="0"/>
              <a:buChar char="•"/>
              <a:defRPr/>
            </a:pPr>
            <a:r>
              <a:rPr lang="en-US" sz="2000" dirty="0" smtClean="0"/>
              <a:t>Better </a:t>
            </a:r>
            <a:r>
              <a:rPr lang="en-US" sz="2000" dirty="0"/>
              <a:t>understand any further deterioration of the buildings due to the lack of </a:t>
            </a:r>
            <a:r>
              <a:rPr lang="en-US" sz="2000" dirty="0" smtClean="0"/>
              <a:t>stabilization.</a:t>
            </a:r>
          </a:p>
          <a:p>
            <a:pPr marL="514350" indent="-285750">
              <a:spcAft>
                <a:spcPts val="600"/>
              </a:spcAft>
              <a:buFont typeface="Arial" pitchFamily="34" charset="0"/>
              <a:buChar char="•"/>
              <a:defRPr/>
            </a:pPr>
            <a:r>
              <a:rPr lang="en-US" sz="2000" dirty="0" smtClean="0"/>
              <a:t>4 buildings are </a:t>
            </a:r>
            <a:r>
              <a:rPr lang="en-US" sz="2000" dirty="0"/>
              <a:t>on the National Historic </a:t>
            </a:r>
            <a:r>
              <a:rPr lang="en-US" sz="2000" dirty="0" smtClean="0"/>
              <a:t>Register</a:t>
            </a:r>
          </a:p>
          <a:p>
            <a:pPr marL="514350" indent="-285750">
              <a:spcAft>
                <a:spcPts val="600"/>
              </a:spcAft>
              <a:buFont typeface="Arial" pitchFamily="34" charset="0"/>
              <a:buChar char="•"/>
              <a:defRPr/>
            </a:pPr>
            <a:r>
              <a:rPr lang="en-US" sz="2000" dirty="0" smtClean="0"/>
              <a:t>Determine </a:t>
            </a:r>
            <a:r>
              <a:rPr lang="en-US" sz="2000" dirty="0"/>
              <a:t>if </a:t>
            </a:r>
            <a:r>
              <a:rPr lang="en-US" sz="2000" dirty="0" smtClean="0"/>
              <a:t>in </a:t>
            </a:r>
            <a:r>
              <a:rPr lang="en-US" sz="2000" dirty="0"/>
              <a:t>stable condition, </a:t>
            </a:r>
            <a:r>
              <a:rPr lang="en-US" sz="2000" dirty="0" smtClean="0"/>
              <a:t>extent </a:t>
            </a:r>
            <a:r>
              <a:rPr lang="en-US" sz="2000" dirty="0"/>
              <a:t>of disrepair, and whether </a:t>
            </a:r>
            <a:r>
              <a:rPr lang="en-US" sz="2000" dirty="0" smtClean="0"/>
              <a:t>structurally </a:t>
            </a:r>
            <a:r>
              <a:rPr lang="en-US" sz="2000" dirty="0"/>
              <a:t>unsound. </a:t>
            </a:r>
          </a:p>
          <a:p>
            <a:pPr>
              <a:spcAft>
                <a:spcPts val="600"/>
              </a:spcAft>
              <a:defRPr/>
            </a:pPr>
            <a:endParaRPr lang="en-US" sz="2000" dirty="0">
              <a:latin typeface="Calibri" pitchFamily="34" charset="0"/>
            </a:endParaRPr>
          </a:p>
          <a:p>
            <a:pPr>
              <a:defRPr/>
            </a:pPr>
            <a:r>
              <a:rPr lang="en-US" sz="1400" dirty="0">
                <a:latin typeface="Calibri" pitchFamily="34" charset="0"/>
              </a:rPr>
              <a:t>	</a:t>
            </a:r>
            <a:endParaRPr lang="en-US" dirty="0"/>
          </a:p>
        </p:txBody>
      </p:sp>
      <p:sp>
        <p:nvSpPr>
          <p:cNvPr id="12" name="Rectangle 11"/>
          <p:cNvSpPr/>
          <p:nvPr/>
        </p:nvSpPr>
        <p:spPr>
          <a:xfrm>
            <a:off x="30480" y="1752600"/>
            <a:ext cx="2514600" cy="677108"/>
          </a:xfrm>
          <a:prstGeom prst="rect">
            <a:avLst/>
          </a:prstGeom>
        </p:spPr>
        <p:txBody>
          <a:bodyPr wrap="square">
            <a:spAutoFit/>
          </a:bodyPr>
          <a:lstStyle/>
          <a:p>
            <a:pPr algn="r">
              <a:defRPr/>
            </a:pPr>
            <a:r>
              <a:rPr lang="en-US" sz="2400" b="1" dirty="0" smtClean="0">
                <a:solidFill>
                  <a:schemeClr val="bg1">
                    <a:lumMod val="50000"/>
                  </a:schemeClr>
                </a:solidFill>
                <a:latin typeface="Calibri" pitchFamily="34" charset="0"/>
              </a:rPr>
              <a:t>Public Workshop</a:t>
            </a:r>
            <a:endParaRPr lang="en-US" sz="2400" b="1" dirty="0">
              <a:solidFill>
                <a:schemeClr val="bg1">
                  <a:lumMod val="50000"/>
                </a:schemeClr>
              </a:solidFill>
              <a:latin typeface="Calibri" pitchFamily="34" charset="0"/>
            </a:endParaRPr>
          </a:p>
          <a:p>
            <a:pPr algn="r">
              <a:defRPr/>
            </a:pPr>
            <a:r>
              <a:rPr lang="en-US" sz="1400" b="1" dirty="0" smtClean="0">
                <a:solidFill>
                  <a:schemeClr val="bg1">
                    <a:lumMod val="50000"/>
                  </a:schemeClr>
                </a:solidFill>
                <a:latin typeface="Calibri" pitchFamily="34" charset="0"/>
              </a:rPr>
              <a:t>Saturday, January 11</a:t>
            </a:r>
            <a:r>
              <a:rPr lang="en-US" sz="1400" b="1" baseline="30000" dirty="0" smtClean="0">
                <a:solidFill>
                  <a:schemeClr val="bg1">
                    <a:lumMod val="50000"/>
                  </a:schemeClr>
                </a:solidFill>
                <a:latin typeface="Calibri" pitchFamily="34" charset="0"/>
              </a:rPr>
              <a:t>th</a:t>
            </a:r>
            <a:r>
              <a:rPr lang="en-US" sz="1400" b="1" dirty="0">
                <a:solidFill>
                  <a:schemeClr val="bg1">
                    <a:lumMod val="50000"/>
                  </a:schemeClr>
                </a:solidFill>
                <a:latin typeface="Calibri" pitchFamily="34" charset="0"/>
              </a:rPr>
              <a:t>, </a:t>
            </a:r>
            <a:r>
              <a:rPr lang="en-US" sz="1400" b="1" dirty="0" smtClean="0">
                <a:solidFill>
                  <a:schemeClr val="bg1">
                    <a:lumMod val="50000"/>
                  </a:schemeClr>
                </a:solidFill>
                <a:latin typeface="Calibri" pitchFamily="34" charset="0"/>
              </a:rPr>
              <a:t>2014</a:t>
            </a:r>
            <a:endParaRPr lang="en-US" sz="1400" b="1" dirty="0">
              <a:solidFill>
                <a:schemeClr val="bg1">
                  <a:lumMod val="50000"/>
                </a:schemeClr>
              </a:solidFill>
              <a:latin typeface="Calibri" pitchFamily="34" charset="0"/>
            </a:endParaRPr>
          </a:p>
        </p:txBody>
      </p:sp>
      <p:sp>
        <p:nvSpPr>
          <p:cNvPr id="11" name="Rectangle 10"/>
          <p:cNvSpPr/>
          <p:nvPr/>
        </p:nvSpPr>
        <p:spPr>
          <a:xfrm>
            <a:off x="34290" y="3799403"/>
            <a:ext cx="2514600" cy="400110"/>
          </a:xfrm>
          <a:prstGeom prst="rect">
            <a:avLst/>
          </a:prstGeom>
        </p:spPr>
        <p:txBody>
          <a:bodyPr wrap="square">
            <a:spAutoFit/>
          </a:bodyPr>
          <a:lstStyle/>
          <a:p>
            <a:pPr algn="r">
              <a:defRPr/>
            </a:pPr>
            <a:r>
              <a:rPr lang="en-US" sz="2000" dirty="0" smtClean="0">
                <a:solidFill>
                  <a:schemeClr val="accent3">
                    <a:lumMod val="75000"/>
                  </a:schemeClr>
                </a:solidFill>
                <a:latin typeface="Calibri" pitchFamily="34" charset="0"/>
              </a:rPr>
              <a:t>Jim </a:t>
            </a:r>
            <a:r>
              <a:rPr lang="en-US" sz="2000" dirty="0" err="1" smtClean="0">
                <a:solidFill>
                  <a:schemeClr val="accent3">
                    <a:lumMod val="75000"/>
                  </a:schemeClr>
                </a:solidFill>
                <a:latin typeface="Calibri" pitchFamily="34" charset="0"/>
              </a:rPr>
              <a:t>Rohnstock</a:t>
            </a:r>
            <a:endParaRPr lang="en-US" sz="2000" dirty="0">
              <a:solidFill>
                <a:schemeClr val="accent3">
                  <a:lumMod val="75000"/>
                </a:schemeClr>
              </a:solidFill>
              <a:latin typeface="Calibri" pitchFamily="34" charset="0"/>
            </a:endParaRPr>
          </a:p>
        </p:txBody>
      </p:sp>
    </p:spTree>
    <p:extLst>
      <p:ext uri="{BB962C8B-B14F-4D97-AF65-F5344CB8AC3E}">
        <p14:creationId xmlns:p14="http://schemas.microsoft.com/office/powerpoint/2010/main" xmlns="" val="5117217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9144000" cy="124968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53340" y="1249680"/>
            <a:ext cx="9144000" cy="3048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4" name="Straight Connector 13"/>
          <p:cNvCxnSpPr/>
          <p:nvPr/>
        </p:nvCxnSpPr>
        <p:spPr>
          <a:xfrm>
            <a:off x="2590800" y="0"/>
            <a:ext cx="0" cy="1402080"/>
          </a:xfrm>
          <a:prstGeom prst="line">
            <a:avLst/>
          </a:prstGeom>
          <a:ln w="19050">
            <a:solidFill>
              <a:schemeClr val="tx1">
                <a:lumMod val="65000"/>
                <a:lumOff val="3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Text Box 5"/>
          <p:cNvSpPr txBox="1">
            <a:spLocks noChangeArrowheads="1"/>
          </p:cNvSpPr>
          <p:nvPr/>
        </p:nvSpPr>
        <p:spPr bwMode="auto">
          <a:xfrm>
            <a:off x="2590800" y="141684"/>
            <a:ext cx="4800600" cy="1107996"/>
          </a:xfrm>
          <a:prstGeom prst="rect">
            <a:avLst/>
          </a:prstGeom>
          <a:noFill/>
          <a:ln w="9525">
            <a:noFill/>
            <a:miter lim="800000"/>
            <a:headEnd/>
            <a:tailEnd/>
          </a:ln>
          <a:effectLst/>
        </p:spPr>
        <p:txBody>
          <a:bodyPr>
            <a:spAutoFit/>
          </a:bodyPr>
          <a:lstStyle/>
          <a:p>
            <a:pPr algn="r">
              <a:spcBef>
                <a:spcPct val="50000"/>
              </a:spcBef>
              <a:defRPr/>
            </a:pPr>
            <a:r>
              <a:rPr lang="en-US" sz="6600" b="1" dirty="0" smtClean="0">
                <a:solidFill>
                  <a:schemeClr val="accent3">
                    <a:lumMod val="75000"/>
                  </a:schemeClr>
                </a:solidFill>
                <a:latin typeface="Calibri" pitchFamily="34" charset="0"/>
              </a:rPr>
              <a:t>VISIONING</a:t>
            </a:r>
            <a:endParaRPr lang="en-US" sz="4000" b="1" dirty="0">
              <a:solidFill>
                <a:schemeClr val="accent3">
                  <a:lumMod val="75000"/>
                </a:schemeClr>
              </a:solidFill>
              <a:latin typeface="Calibri" pitchFamily="34" charset="0"/>
            </a:endParaRPr>
          </a:p>
        </p:txBody>
      </p:sp>
      <p:sp>
        <p:nvSpPr>
          <p:cNvPr id="18" name="Rectangle 17"/>
          <p:cNvSpPr/>
          <p:nvPr/>
        </p:nvSpPr>
        <p:spPr>
          <a:xfrm>
            <a:off x="-53340" y="280183"/>
            <a:ext cx="2541588" cy="830997"/>
          </a:xfrm>
          <a:prstGeom prst="rect">
            <a:avLst/>
          </a:prstGeom>
        </p:spPr>
        <p:txBody>
          <a:bodyPr>
            <a:spAutoFit/>
          </a:bodyPr>
          <a:lstStyle/>
          <a:p>
            <a:pPr algn="r">
              <a:defRPr/>
            </a:pPr>
            <a:r>
              <a:rPr lang="en-US" sz="2400" b="1" dirty="0" smtClean="0">
                <a:solidFill>
                  <a:schemeClr val="accent3">
                    <a:lumMod val="75000"/>
                  </a:schemeClr>
                </a:solidFill>
                <a:latin typeface="Calibri" pitchFamily="34" charset="0"/>
              </a:rPr>
              <a:t>Medfield State Hospital </a:t>
            </a:r>
            <a:endParaRPr lang="en-US" sz="2400" b="1" dirty="0">
              <a:solidFill>
                <a:schemeClr val="accent3">
                  <a:lumMod val="75000"/>
                </a:schemeClr>
              </a:solidFill>
            </a:endParaRPr>
          </a:p>
        </p:txBody>
      </p:sp>
      <p:sp>
        <p:nvSpPr>
          <p:cNvPr id="12" name="Rectangle 11"/>
          <p:cNvSpPr/>
          <p:nvPr/>
        </p:nvSpPr>
        <p:spPr>
          <a:xfrm>
            <a:off x="76200" y="1608979"/>
            <a:ext cx="2133600" cy="830997"/>
          </a:xfrm>
          <a:prstGeom prst="rect">
            <a:avLst/>
          </a:prstGeom>
        </p:spPr>
        <p:txBody>
          <a:bodyPr wrap="square">
            <a:spAutoFit/>
          </a:bodyPr>
          <a:lstStyle/>
          <a:p>
            <a:pPr>
              <a:defRPr/>
            </a:pPr>
            <a:r>
              <a:rPr lang="en-US" sz="2400" b="1" dirty="0" smtClean="0">
                <a:solidFill>
                  <a:schemeClr val="bg1">
                    <a:lumMod val="50000"/>
                  </a:schemeClr>
                </a:solidFill>
                <a:latin typeface="Calibri" pitchFamily="34" charset="0"/>
              </a:rPr>
              <a:t>2005 Building Conditions</a:t>
            </a:r>
            <a:endParaRPr lang="en-US" sz="2400" b="1" dirty="0">
              <a:solidFill>
                <a:schemeClr val="bg1">
                  <a:lumMod val="50000"/>
                </a:schemeClr>
              </a:solidFill>
              <a:latin typeface="Calibri" pitchFamily="34" charset="0"/>
            </a:endParaRP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402499" y="1608979"/>
            <a:ext cx="6741501" cy="5200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9130024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9144000" cy="124968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53340" y="1249680"/>
            <a:ext cx="9144000" cy="3048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4" name="Straight Connector 13"/>
          <p:cNvCxnSpPr/>
          <p:nvPr/>
        </p:nvCxnSpPr>
        <p:spPr>
          <a:xfrm>
            <a:off x="2590800" y="0"/>
            <a:ext cx="0" cy="1402080"/>
          </a:xfrm>
          <a:prstGeom prst="line">
            <a:avLst/>
          </a:prstGeom>
          <a:ln w="19050">
            <a:solidFill>
              <a:schemeClr val="tx1">
                <a:lumMod val="65000"/>
                <a:lumOff val="3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Text Box 5"/>
          <p:cNvSpPr txBox="1">
            <a:spLocks noChangeArrowheads="1"/>
          </p:cNvSpPr>
          <p:nvPr/>
        </p:nvSpPr>
        <p:spPr bwMode="auto">
          <a:xfrm>
            <a:off x="2590800" y="141684"/>
            <a:ext cx="4800600" cy="1107996"/>
          </a:xfrm>
          <a:prstGeom prst="rect">
            <a:avLst/>
          </a:prstGeom>
          <a:noFill/>
          <a:ln w="9525">
            <a:noFill/>
            <a:miter lim="800000"/>
            <a:headEnd/>
            <a:tailEnd/>
          </a:ln>
          <a:effectLst/>
        </p:spPr>
        <p:txBody>
          <a:bodyPr>
            <a:spAutoFit/>
          </a:bodyPr>
          <a:lstStyle/>
          <a:p>
            <a:pPr algn="r">
              <a:spcBef>
                <a:spcPct val="50000"/>
              </a:spcBef>
              <a:defRPr/>
            </a:pPr>
            <a:r>
              <a:rPr lang="en-US" sz="6600" b="1" dirty="0" smtClean="0">
                <a:solidFill>
                  <a:schemeClr val="accent3">
                    <a:lumMod val="75000"/>
                  </a:schemeClr>
                </a:solidFill>
                <a:latin typeface="Calibri" pitchFamily="34" charset="0"/>
              </a:rPr>
              <a:t>VISIONING</a:t>
            </a:r>
            <a:endParaRPr lang="en-US" sz="4000" b="1" dirty="0">
              <a:solidFill>
                <a:schemeClr val="accent3">
                  <a:lumMod val="75000"/>
                </a:schemeClr>
              </a:solidFill>
              <a:latin typeface="Calibri" pitchFamily="34" charset="0"/>
            </a:endParaRPr>
          </a:p>
        </p:txBody>
      </p:sp>
      <p:sp>
        <p:nvSpPr>
          <p:cNvPr id="18" name="Rectangle 17"/>
          <p:cNvSpPr/>
          <p:nvPr/>
        </p:nvSpPr>
        <p:spPr>
          <a:xfrm>
            <a:off x="-53340" y="280183"/>
            <a:ext cx="2541588" cy="830997"/>
          </a:xfrm>
          <a:prstGeom prst="rect">
            <a:avLst/>
          </a:prstGeom>
        </p:spPr>
        <p:txBody>
          <a:bodyPr>
            <a:spAutoFit/>
          </a:bodyPr>
          <a:lstStyle/>
          <a:p>
            <a:pPr algn="r">
              <a:defRPr/>
            </a:pPr>
            <a:r>
              <a:rPr lang="en-US" sz="2400" b="1" dirty="0" smtClean="0">
                <a:solidFill>
                  <a:schemeClr val="accent3">
                    <a:lumMod val="75000"/>
                  </a:schemeClr>
                </a:solidFill>
                <a:latin typeface="Calibri" pitchFamily="34" charset="0"/>
              </a:rPr>
              <a:t>Medfield State Hospital </a:t>
            </a:r>
            <a:endParaRPr lang="en-US" sz="2400" b="1" dirty="0">
              <a:solidFill>
                <a:schemeClr val="accent3">
                  <a:lumMod val="75000"/>
                </a:schemeClr>
              </a:solidFill>
            </a:endParaRPr>
          </a:p>
        </p:txBody>
      </p:sp>
      <p:pic>
        <p:nvPicPr>
          <p:cNvPr id="9" name="Picture 8"/>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419599" y="1643269"/>
            <a:ext cx="4351655" cy="4953000"/>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Rectangle 10"/>
          <p:cNvSpPr/>
          <p:nvPr/>
        </p:nvSpPr>
        <p:spPr>
          <a:xfrm>
            <a:off x="304800" y="1811445"/>
            <a:ext cx="2585451" cy="1477328"/>
          </a:xfrm>
          <a:prstGeom prst="rect">
            <a:avLst/>
          </a:prstGeom>
          <a:solidFill>
            <a:srgbClr val="9FF44A"/>
          </a:solidFill>
          <a:ln>
            <a:solidFill>
              <a:schemeClr val="accent1"/>
            </a:solidFill>
          </a:ln>
        </p:spPr>
        <p:txBody>
          <a:bodyPr wrap="none">
            <a:spAutoFit/>
          </a:bodyPr>
          <a:lstStyle/>
          <a:p>
            <a:r>
              <a:rPr lang="en-US" b="1" dirty="0" smtClean="0"/>
              <a:t>Buildings to be Evaluated</a:t>
            </a:r>
          </a:p>
          <a:p>
            <a:pPr marL="285750" indent="-285750">
              <a:buFont typeface="Arial" pitchFamily="34" charset="0"/>
              <a:buChar char="•"/>
            </a:pPr>
            <a:r>
              <a:rPr lang="en-US" dirty="0" smtClean="0"/>
              <a:t>Chapel </a:t>
            </a:r>
            <a:r>
              <a:rPr lang="en-US" dirty="0"/>
              <a:t>(Building 41</a:t>
            </a:r>
            <a:r>
              <a:rPr lang="en-US" dirty="0" smtClean="0"/>
              <a:t>)</a:t>
            </a:r>
          </a:p>
          <a:p>
            <a:pPr marL="285750" indent="-285750">
              <a:buFont typeface="Arial" pitchFamily="34" charset="0"/>
              <a:buChar char="•"/>
            </a:pPr>
            <a:r>
              <a:rPr lang="en-US" dirty="0"/>
              <a:t>Ward B-1 (Building 1</a:t>
            </a:r>
            <a:r>
              <a:rPr lang="en-US" dirty="0" smtClean="0"/>
              <a:t>)</a:t>
            </a:r>
          </a:p>
          <a:p>
            <a:pPr marL="285750" indent="-285750">
              <a:buFont typeface="Arial" pitchFamily="34" charset="0"/>
              <a:buChar char="•"/>
            </a:pPr>
            <a:r>
              <a:rPr lang="en-US" dirty="0"/>
              <a:t>Ward C-2 (Building 8</a:t>
            </a:r>
            <a:r>
              <a:rPr lang="en-US" dirty="0" smtClean="0"/>
              <a:t>)</a:t>
            </a:r>
          </a:p>
          <a:p>
            <a:pPr marL="285750" indent="-285750">
              <a:buFont typeface="Arial" pitchFamily="34" charset="0"/>
              <a:buChar char="•"/>
            </a:pPr>
            <a:r>
              <a:rPr lang="en-US" dirty="0"/>
              <a:t>Ward E-2 (Building 19</a:t>
            </a:r>
            <a:r>
              <a:rPr lang="en-US" dirty="0" smtClean="0"/>
              <a:t>)</a:t>
            </a:r>
            <a:endParaRPr lang="en-US" dirty="0"/>
          </a:p>
        </p:txBody>
      </p:sp>
    </p:spTree>
    <p:extLst>
      <p:ext uri="{BB962C8B-B14F-4D97-AF65-F5344CB8AC3E}">
        <p14:creationId xmlns:p14="http://schemas.microsoft.com/office/powerpoint/2010/main" xmlns="" val="38051622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9144000" cy="124968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53340" y="1249680"/>
            <a:ext cx="9144000" cy="3048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4" name="Straight Connector 13"/>
          <p:cNvCxnSpPr/>
          <p:nvPr/>
        </p:nvCxnSpPr>
        <p:spPr>
          <a:xfrm>
            <a:off x="2590800" y="0"/>
            <a:ext cx="0" cy="6858000"/>
          </a:xfrm>
          <a:prstGeom prst="line">
            <a:avLst/>
          </a:prstGeom>
          <a:ln w="19050">
            <a:solidFill>
              <a:schemeClr val="tx1">
                <a:lumMod val="65000"/>
                <a:lumOff val="3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055" name="Picture 4" descr="C:\Documents and Settings\Administrator\My Documents\LA Work\Dodson&amp;Flinker Log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2890" y="6323795"/>
            <a:ext cx="22098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6" name="Picture 5"/>
          <p:cNvPicPr>
            <a:picLocks noChangeAspect="1" noChangeArrowheads="1"/>
          </p:cNvPicPr>
          <p:nvPr/>
        </p:nvPicPr>
        <p:blipFill>
          <a:blip r:embed="rId3" cstate="print">
            <a:grayscl/>
            <a:extLst>
              <a:ext uri="{28A0092B-C50C-407E-A947-70E740481C1C}">
                <a14:useLocalDpi xmlns:a14="http://schemas.microsoft.com/office/drawing/2010/main" xmlns="" val="0"/>
              </a:ext>
            </a:extLst>
          </a:blip>
          <a:srcRect l="23808" t="19048" r="51428" b="74095"/>
          <a:stretch>
            <a:fillRect/>
          </a:stretch>
        </p:blipFill>
        <p:spPr bwMode="auto">
          <a:xfrm>
            <a:off x="186690" y="5914220"/>
            <a:ext cx="23622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Text Box 5"/>
          <p:cNvSpPr txBox="1">
            <a:spLocks noChangeArrowheads="1"/>
          </p:cNvSpPr>
          <p:nvPr/>
        </p:nvSpPr>
        <p:spPr bwMode="auto">
          <a:xfrm>
            <a:off x="2590800" y="141684"/>
            <a:ext cx="4800600" cy="1107996"/>
          </a:xfrm>
          <a:prstGeom prst="rect">
            <a:avLst/>
          </a:prstGeom>
          <a:noFill/>
          <a:ln w="9525">
            <a:noFill/>
            <a:miter lim="800000"/>
            <a:headEnd/>
            <a:tailEnd/>
          </a:ln>
          <a:effectLst/>
        </p:spPr>
        <p:txBody>
          <a:bodyPr>
            <a:spAutoFit/>
          </a:bodyPr>
          <a:lstStyle/>
          <a:p>
            <a:pPr algn="r">
              <a:spcBef>
                <a:spcPct val="50000"/>
              </a:spcBef>
              <a:defRPr/>
            </a:pPr>
            <a:r>
              <a:rPr lang="en-US" sz="6600" b="1" dirty="0" smtClean="0">
                <a:solidFill>
                  <a:schemeClr val="accent3">
                    <a:lumMod val="75000"/>
                  </a:schemeClr>
                </a:solidFill>
                <a:latin typeface="Calibri" pitchFamily="34" charset="0"/>
              </a:rPr>
              <a:t>VISIONING</a:t>
            </a:r>
            <a:endParaRPr lang="en-US" sz="4000" b="1" dirty="0">
              <a:solidFill>
                <a:schemeClr val="accent3">
                  <a:lumMod val="75000"/>
                </a:schemeClr>
              </a:solidFill>
              <a:latin typeface="Calibri" pitchFamily="34" charset="0"/>
            </a:endParaRPr>
          </a:p>
        </p:txBody>
      </p:sp>
      <p:sp>
        <p:nvSpPr>
          <p:cNvPr id="18" name="Rectangle 17"/>
          <p:cNvSpPr/>
          <p:nvPr/>
        </p:nvSpPr>
        <p:spPr>
          <a:xfrm>
            <a:off x="-53340" y="280183"/>
            <a:ext cx="2541588" cy="830997"/>
          </a:xfrm>
          <a:prstGeom prst="rect">
            <a:avLst/>
          </a:prstGeom>
        </p:spPr>
        <p:txBody>
          <a:bodyPr>
            <a:spAutoFit/>
          </a:bodyPr>
          <a:lstStyle/>
          <a:p>
            <a:pPr algn="r">
              <a:defRPr/>
            </a:pPr>
            <a:r>
              <a:rPr lang="en-US" sz="2400" b="1" dirty="0" smtClean="0">
                <a:solidFill>
                  <a:schemeClr val="accent3">
                    <a:lumMod val="75000"/>
                  </a:schemeClr>
                </a:solidFill>
                <a:latin typeface="Calibri" pitchFamily="34" charset="0"/>
              </a:rPr>
              <a:t>Medfield State Hospital </a:t>
            </a:r>
            <a:endParaRPr lang="en-US" sz="2400" b="1" dirty="0">
              <a:solidFill>
                <a:schemeClr val="accent3">
                  <a:lumMod val="75000"/>
                </a:schemeClr>
              </a:solidFill>
            </a:endParaRPr>
          </a:p>
        </p:txBody>
      </p:sp>
      <p:sp>
        <p:nvSpPr>
          <p:cNvPr id="15" name="Rectangle 14"/>
          <p:cNvSpPr/>
          <p:nvPr/>
        </p:nvSpPr>
        <p:spPr>
          <a:xfrm>
            <a:off x="2594610" y="2110204"/>
            <a:ext cx="6496050" cy="4124206"/>
          </a:xfrm>
          <a:prstGeom prst="rect">
            <a:avLst/>
          </a:prstGeom>
        </p:spPr>
        <p:txBody>
          <a:bodyPr wrap="square">
            <a:spAutoFit/>
          </a:bodyPr>
          <a:lstStyle/>
          <a:p>
            <a:pPr>
              <a:spcAft>
                <a:spcPts val="600"/>
              </a:spcAft>
              <a:defRPr/>
            </a:pPr>
            <a:r>
              <a:rPr lang="en-US" dirty="0" smtClean="0">
                <a:latin typeface="Calibri" pitchFamily="34" charset="0"/>
              </a:rPr>
              <a:t>  </a:t>
            </a:r>
            <a:endParaRPr lang="en-US" dirty="0">
              <a:latin typeface="Calibri" pitchFamily="34" charset="0"/>
            </a:endParaRPr>
          </a:p>
          <a:p>
            <a:pPr>
              <a:spcAft>
                <a:spcPts val="600"/>
              </a:spcAft>
              <a:defRPr/>
            </a:pPr>
            <a:r>
              <a:rPr lang="en-US" sz="2400" b="1" dirty="0" smtClean="0">
                <a:latin typeface="Calibri" pitchFamily="34" charset="0"/>
              </a:rPr>
              <a:t>LUNCH &amp; LEARN</a:t>
            </a:r>
          </a:p>
          <a:p>
            <a:pPr marL="742950" indent="-285750">
              <a:spcBef>
                <a:spcPts val="600"/>
              </a:spcBef>
              <a:spcAft>
                <a:spcPts val="600"/>
              </a:spcAft>
              <a:buFont typeface="Arial" pitchFamily="34" charset="0"/>
              <a:buChar char="•"/>
              <a:defRPr/>
            </a:pPr>
            <a:r>
              <a:rPr lang="en-US" b="1" dirty="0" smtClean="0">
                <a:latin typeface="Calibri" pitchFamily="34" charset="0"/>
              </a:rPr>
              <a:t>The Partnership Model</a:t>
            </a:r>
          </a:p>
          <a:p>
            <a:pPr marL="742950" indent="-285750">
              <a:spcBef>
                <a:spcPts val="600"/>
              </a:spcBef>
              <a:spcAft>
                <a:spcPts val="600"/>
              </a:spcAft>
              <a:buFont typeface="Arial" pitchFamily="34" charset="0"/>
              <a:buChar char="•"/>
              <a:defRPr/>
            </a:pPr>
            <a:r>
              <a:rPr lang="en-US" b="1" dirty="0" smtClean="0">
                <a:latin typeface="Calibri" pitchFamily="34" charset="0"/>
              </a:rPr>
              <a:t>Legislative Timeline</a:t>
            </a:r>
          </a:p>
          <a:p>
            <a:pPr marL="742950" indent="-285750">
              <a:spcAft>
                <a:spcPts val="600"/>
              </a:spcAft>
              <a:buFont typeface="Arial" pitchFamily="34" charset="0"/>
              <a:buChar char="•"/>
              <a:defRPr/>
            </a:pPr>
            <a:r>
              <a:rPr lang="en-US" b="1" dirty="0" smtClean="0">
                <a:latin typeface="Calibri" pitchFamily="34" charset="0"/>
              </a:rPr>
              <a:t>Building Conditions </a:t>
            </a:r>
          </a:p>
          <a:p>
            <a:pPr marL="742950" indent="-285750">
              <a:spcAft>
                <a:spcPts val="600"/>
              </a:spcAft>
              <a:buFont typeface="Arial" pitchFamily="34" charset="0"/>
              <a:buChar char="•"/>
              <a:defRPr/>
            </a:pPr>
            <a:r>
              <a:rPr lang="en-US" b="1" dirty="0" smtClean="0">
                <a:solidFill>
                  <a:srgbClr val="C00000"/>
                </a:solidFill>
                <a:latin typeface="Calibri" pitchFamily="34" charset="0"/>
              </a:rPr>
              <a:t>Community Survey Results</a:t>
            </a:r>
          </a:p>
          <a:p>
            <a:pPr marL="742950" indent="-285750">
              <a:spcAft>
                <a:spcPts val="600"/>
              </a:spcAft>
              <a:buFont typeface="Arial" pitchFamily="34" charset="0"/>
              <a:buChar char="•"/>
              <a:defRPr/>
            </a:pPr>
            <a:r>
              <a:rPr lang="en-US" b="1" dirty="0" smtClean="0">
                <a:latin typeface="Calibri" pitchFamily="34" charset="0"/>
              </a:rPr>
              <a:t>Market Potential</a:t>
            </a:r>
          </a:p>
          <a:p>
            <a:pPr marL="742950" indent="-285750">
              <a:spcAft>
                <a:spcPts val="600"/>
              </a:spcAft>
              <a:buFont typeface="Arial" pitchFamily="34" charset="0"/>
              <a:buChar char="•"/>
              <a:defRPr/>
            </a:pPr>
            <a:r>
              <a:rPr lang="en-US" b="1" dirty="0" smtClean="0">
                <a:latin typeface="Calibri" pitchFamily="34" charset="0"/>
              </a:rPr>
              <a:t>Case Studies from Other State Hospitals</a:t>
            </a:r>
          </a:p>
          <a:p>
            <a:pPr marL="742950" indent="-285750">
              <a:spcAft>
                <a:spcPts val="600"/>
              </a:spcAft>
              <a:buFont typeface="Arial" pitchFamily="34" charset="0"/>
              <a:buChar char="•"/>
              <a:defRPr/>
            </a:pPr>
            <a:endParaRPr lang="en-US" dirty="0" smtClean="0">
              <a:latin typeface="Calibri" pitchFamily="34" charset="0"/>
            </a:endParaRPr>
          </a:p>
          <a:p>
            <a:pPr>
              <a:spcAft>
                <a:spcPts val="600"/>
              </a:spcAft>
              <a:defRPr/>
            </a:pPr>
            <a:r>
              <a:rPr lang="en-US" sz="2000" dirty="0" smtClean="0">
                <a:latin typeface="Calibri" pitchFamily="34" charset="0"/>
              </a:rPr>
              <a:t>   </a:t>
            </a:r>
            <a:endParaRPr lang="en-US" sz="2000" dirty="0">
              <a:latin typeface="Calibri" pitchFamily="34" charset="0"/>
            </a:endParaRPr>
          </a:p>
          <a:p>
            <a:pPr>
              <a:defRPr/>
            </a:pPr>
            <a:r>
              <a:rPr lang="en-US" sz="1400" dirty="0">
                <a:latin typeface="Calibri" pitchFamily="34" charset="0"/>
              </a:rPr>
              <a:t>	</a:t>
            </a:r>
            <a:endParaRPr lang="en-US" dirty="0"/>
          </a:p>
        </p:txBody>
      </p:sp>
      <p:sp>
        <p:nvSpPr>
          <p:cNvPr id="12" name="Rectangle 11"/>
          <p:cNvSpPr/>
          <p:nvPr/>
        </p:nvSpPr>
        <p:spPr>
          <a:xfrm>
            <a:off x="30480" y="1752600"/>
            <a:ext cx="2514600" cy="677108"/>
          </a:xfrm>
          <a:prstGeom prst="rect">
            <a:avLst/>
          </a:prstGeom>
        </p:spPr>
        <p:txBody>
          <a:bodyPr wrap="square">
            <a:spAutoFit/>
          </a:bodyPr>
          <a:lstStyle/>
          <a:p>
            <a:pPr algn="r">
              <a:defRPr/>
            </a:pPr>
            <a:r>
              <a:rPr lang="en-US" sz="2400" b="1" dirty="0" smtClean="0">
                <a:solidFill>
                  <a:schemeClr val="bg1">
                    <a:lumMod val="50000"/>
                  </a:schemeClr>
                </a:solidFill>
                <a:latin typeface="Calibri" pitchFamily="34" charset="0"/>
              </a:rPr>
              <a:t>Public Workshop</a:t>
            </a:r>
            <a:endParaRPr lang="en-US" sz="2400" b="1" dirty="0">
              <a:solidFill>
                <a:schemeClr val="bg1">
                  <a:lumMod val="50000"/>
                </a:schemeClr>
              </a:solidFill>
              <a:latin typeface="Calibri" pitchFamily="34" charset="0"/>
            </a:endParaRPr>
          </a:p>
          <a:p>
            <a:pPr algn="r">
              <a:defRPr/>
            </a:pPr>
            <a:r>
              <a:rPr lang="en-US" sz="1400" b="1" dirty="0" smtClean="0">
                <a:solidFill>
                  <a:schemeClr val="bg1">
                    <a:lumMod val="50000"/>
                  </a:schemeClr>
                </a:solidFill>
                <a:latin typeface="Calibri" pitchFamily="34" charset="0"/>
              </a:rPr>
              <a:t>Saturday, January 11</a:t>
            </a:r>
            <a:r>
              <a:rPr lang="en-US" sz="1400" b="1" baseline="30000" dirty="0" smtClean="0">
                <a:solidFill>
                  <a:schemeClr val="bg1">
                    <a:lumMod val="50000"/>
                  </a:schemeClr>
                </a:solidFill>
                <a:latin typeface="Calibri" pitchFamily="34" charset="0"/>
              </a:rPr>
              <a:t>th</a:t>
            </a:r>
            <a:r>
              <a:rPr lang="en-US" sz="1400" b="1" dirty="0">
                <a:solidFill>
                  <a:schemeClr val="bg1">
                    <a:lumMod val="50000"/>
                  </a:schemeClr>
                </a:solidFill>
                <a:latin typeface="Calibri" pitchFamily="34" charset="0"/>
              </a:rPr>
              <a:t>, </a:t>
            </a:r>
            <a:r>
              <a:rPr lang="en-US" sz="1400" b="1" dirty="0" smtClean="0">
                <a:solidFill>
                  <a:schemeClr val="bg1">
                    <a:lumMod val="50000"/>
                  </a:schemeClr>
                </a:solidFill>
                <a:latin typeface="Calibri" pitchFamily="34" charset="0"/>
              </a:rPr>
              <a:t>2014</a:t>
            </a:r>
            <a:endParaRPr lang="en-US" sz="1400" b="1" dirty="0">
              <a:solidFill>
                <a:schemeClr val="bg1">
                  <a:lumMod val="50000"/>
                </a:schemeClr>
              </a:solidFill>
              <a:latin typeface="Calibri" pitchFamily="34" charset="0"/>
            </a:endParaRPr>
          </a:p>
        </p:txBody>
      </p:sp>
      <p:sp>
        <p:nvSpPr>
          <p:cNvPr id="11" name="Rectangle 10"/>
          <p:cNvSpPr/>
          <p:nvPr/>
        </p:nvSpPr>
        <p:spPr>
          <a:xfrm>
            <a:off x="-7620" y="4114800"/>
            <a:ext cx="2514600" cy="400110"/>
          </a:xfrm>
          <a:prstGeom prst="rect">
            <a:avLst/>
          </a:prstGeom>
        </p:spPr>
        <p:txBody>
          <a:bodyPr wrap="square">
            <a:spAutoFit/>
          </a:bodyPr>
          <a:lstStyle/>
          <a:p>
            <a:pPr algn="r">
              <a:defRPr/>
            </a:pPr>
            <a:r>
              <a:rPr lang="en-US" sz="2000" dirty="0" smtClean="0">
                <a:solidFill>
                  <a:schemeClr val="accent3">
                    <a:lumMod val="75000"/>
                  </a:schemeClr>
                </a:solidFill>
                <a:latin typeface="Calibri" pitchFamily="34" charset="0"/>
              </a:rPr>
              <a:t>Alec Stevens</a:t>
            </a:r>
            <a:endParaRPr lang="en-US" sz="2000" dirty="0">
              <a:solidFill>
                <a:schemeClr val="accent3">
                  <a:lumMod val="75000"/>
                </a:schemeClr>
              </a:solidFill>
              <a:latin typeface="Calibri" pitchFamily="34" charset="0"/>
            </a:endParaRPr>
          </a:p>
        </p:txBody>
      </p:sp>
    </p:spTree>
    <p:extLst>
      <p:ext uri="{BB962C8B-B14F-4D97-AF65-F5344CB8AC3E}">
        <p14:creationId xmlns:p14="http://schemas.microsoft.com/office/powerpoint/2010/main" xmlns="" val="14163416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9144000" cy="124968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53340" y="1249680"/>
            <a:ext cx="9144000" cy="3048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4" name="Straight Connector 13"/>
          <p:cNvCxnSpPr/>
          <p:nvPr/>
        </p:nvCxnSpPr>
        <p:spPr>
          <a:xfrm>
            <a:off x="2590800" y="0"/>
            <a:ext cx="0" cy="6858000"/>
          </a:xfrm>
          <a:prstGeom prst="line">
            <a:avLst/>
          </a:prstGeom>
          <a:ln w="19050">
            <a:solidFill>
              <a:schemeClr val="tx1">
                <a:lumMod val="65000"/>
                <a:lumOff val="3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055" name="Picture 4" descr="C:\Documents and Settings\Administrator\My Documents\LA Work\Dodson&amp;Flinker Log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2890" y="6323795"/>
            <a:ext cx="22098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6" name="Picture 5"/>
          <p:cNvPicPr>
            <a:picLocks noChangeAspect="1" noChangeArrowheads="1"/>
          </p:cNvPicPr>
          <p:nvPr/>
        </p:nvPicPr>
        <p:blipFill>
          <a:blip r:embed="rId3" cstate="print">
            <a:grayscl/>
            <a:extLst>
              <a:ext uri="{28A0092B-C50C-407E-A947-70E740481C1C}">
                <a14:useLocalDpi xmlns:a14="http://schemas.microsoft.com/office/drawing/2010/main" xmlns="" val="0"/>
              </a:ext>
            </a:extLst>
          </a:blip>
          <a:srcRect l="23808" t="19048" r="51428" b="74095"/>
          <a:stretch>
            <a:fillRect/>
          </a:stretch>
        </p:blipFill>
        <p:spPr bwMode="auto">
          <a:xfrm>
            <a:off x="186690" y="5914220"/>
            <a:ext cx="23622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Text Box 5"/>
          <p:cNvSpPr txBox="1">
            <a:spLocks noChangeArrowheads="1"/>
          </p:cNvSpPr>
          <p:nvPr/>
        </p:nvSpPr>
        <p:spPr bwMode="auto">
          <a:xfrm>
            <a:off x="2590800" y="141684"/>
            <a:ext cx="4800600" cy="1107996"/>
          </a:xfrm>
          <a:prstGeom prst="rect">
            <a:avLst/>
          </a:prstGeom>
          <a:noFill/>
          <a:ln w="9525">
            <a:noFill/>
            <a:miter lim="800000"/>
            <a:headEnd/>
            <a:tailEnd/>
          </a:ln>
          <a:effectLst/>
        </p:spPr>
        <p:txBody>
          <a:bodyPr>
            <a:spAutoFit/>
          </a:bodyPr>
          <a:lstStyle/>
          <a:p>
            <a:pPr algn="r">
              <a:spcBef>
                <a:spcPct val="50000"/>
              </a:spcBef>
              <a:defRPr/>
            </a:pPr>
            <a:r>
              <a:rPr lang="en-US" sz="6600" b="1" dirty="0" smtClean="0">
                <a:solidFill>
                  <a:schemeClr val="accent3">
                    <a:lumMod val="75000"/>
                  </a:schemeClr>
                </a:solidFill>
                <a:latin typeface="Calibri" pitchFamily="34" charset="0"/>
              </a:rPr>
              <a:t>VISIONING</a:t>
            </a:r>
            <a:endParaRPr lang="en-US" sz="4000" b="1" dirty="0">
              <a:solidFill>
                <a:schemeClr val="accent3">
                  <a:lumMod val="75000"/>
                </a:schemeClr>
              </a:solidFill>
              <a:latin typeface="Calibri" pitchFamily="34" charset="0"/>
            </a:endParaRPr>
          </a:p>
        </p:txBody>
      </p:sp>
      <p:sp>
        <p:nvSpPr>
          <p:cNvPr id="18" name="Rectangle 17"/>
          <p:cNvSpPr/>
          <p:nvPr/>
        </p:nvSpPr>
        <p:spPr>
          <a:xfrm>
            <a:off x="-53340" y="280183"/>
            <a:ext cx="2541588" cy="830997"/>
          </a:xfrm>
          <a:prstGeom prst="rect">
            <a:avLst/>
          </a:prstGeom>
        </p:spPr>
        <p:txBody>
          <a:bodyPr>
            <a:spAutoFit/>
          </a:bodyPr>
          <a:lstStyle/>
          <a:p>
            <a:pPr algn="r">
              <a:defRPr/>
            </a:pPr>
            <a:r>
              <a:rPr lang="en-US" sz="2400" b="1" dirty="0" smtClean="0">
                <a:solidFill>
                  <a:schemeClr val="accent3">
                    <a:lumMod val="75000"/>
                  </a:schemeClr>
                </a:solidFill>
                <a:latin typeface="Calibri" pitchFamily="34" charset="0"/>
              </a:rPr>
              <a:t>Medfield State Hospital </a:t>
            </a:r>
            <a:endParaRPr lang="en-US" sz="2400" b="1" dirty="0">
              <a:solidFill>
                <a:schemeClr val="accent3">
                  <a:lumMod val="75000"/>
                </a:schemeClr>
              </a:solidFill>
            </a:endParaRPr>
          </a:p>
        </p:txBody>
      </p:sp>
      <p:sp>
        <p:nvSpPr>
          <p:cNvPr id="15" name="Rectangle 14"/>
          <p:cNvSpPr/>
          <p:nvPr/>
        </p:nvSpPr>
        <p:spPr>
          <a:xfrm>
            <a:off x="2594610" y="1752600"/>
            <a:ext cx="6496050" cy="4416594"/>
          </a:xfrm>
          <a:prstGeom prst="rect">
            <a:avLst/>
          </a:prstGeom>
        </p:spPr>
        <p:txBody>
          <a:bodyPr wrap="square">
            <a:spAutoFit/>
          </a:bodyPr>
          <a:lstStyle/>
          <a:p>
            <a:pPr>
              <a:spcAft>
                <a:spcPts val="600"/>
              </a:spcAft>
              <a:defRPr/>
            </a:pPr>
            <a:r>
              <a:rPr lang="en-US" dirty="0" smtClean="0">
                <a:latin typeface="Calibri" pitchFamily="34" charset="0"/>
              </a:rPr>
              <a:t>  </a:t>
            </a:r>
            <a:r>
              <a:rPr lang="en-US" sz="2400" b="1" dirty="0" smtClean="0">
                <a:latin typeface="Calibri" pitchFamily="34" charset="0"/>
              </a:rPr>
              <a:t>COMMUNITY SURVEY RESULTS</a:t>
            </a:r>
          </a:p>
          <a:p>
            <a:pPr marL="285750" lvl="0" indent="-285750">
              <a:spcBef>
                <a:spcPts val="600"/>
              </a:spcBef>
              <a:buFont typeface="Arial" pitchFamily="34" charset="0"/>
              <a:buChar char="•"/>
            </a:pPr>
            <a:r>
              <a:rPr lang="en-US" dirty="0"/>
              <a:t>93% of respondents are Medfield residents. </a:t>
            </a:r>
          </a:p>
          <a:p>
            <a:pPr marL="285750" lvl="0" indent="-285750">
              <a:spcBef>
                <a:spcPts val="600"/>
              </a:spcBef>
              <a:buFont typeface="Arial" pitchFamily="34" charset="0"/>
              <a:buChar char="•"/>
            </a:pPr>
            <a:r>
              <a:rPr lang="en-US" dirty="0"/>
              <a:t>89% of respondents are property owners in Medfield. </a:t>
            </a:r>
          </a:p>
          <a:p>
            <a:pPr marL="285750" lvl="0" indent="-285750">
              <a:spcBef>
                <a:spcPts val="600"/>
              </a:spcBef>
              <a:buFont typeface="Arial" pitchFamily="34" charset="0"/>
              <a:buChar char="•"/>
            </a:pPr>
            <a:r>
              <a:rPr lang="en-US" dirty="0" smtClean="0"/>
              <a:t>92</a:t>
            </a:r>
            <a:r>
              <a:rPr lang="en-US" dirty="0"/>
              <a:t>% of respondents </a:t>
            </a:r>
            <a:r>
              <a:rPr lang="en-US" dirty="0" smtClean="0"/>
              <a:t>have </a:t>
            </a:r>
            <a:r>
              <a:rPr lang="en-US" dirty="0"/>
              <a:t>been to the MSH site. </a:t>
            </a:r>
          </a:p>
          <a:p>
            <a:pPr marL="285750" lvl="0" indent="-285750">
              <a:spcBef>
                <a:spcPts val="600"/>
              </a:spcBef>
              <a:buFont typeface="Arial" pitchFamily="34" charset="0"/>
              <a:buChar char="•"/>
            </a:pPr>
            <a:r>
              <a:rPr lang="en-US" dirty="0"/>
              <a:t>79% of respondents </a:t>
            </a:r>
            <a:r>
              <a:rPr lang="en-US" dirty="0" smtClean="0"/>
              <a:t>aware </a:t>
            </a:r>
            <a:r>
              <a:rPr lang="en-US" dirty="0"/>
              <a:t>that DCAMM </a:t>
            </a:r>
            <a:r>
              <a:rPr lang="en-US" dirty="0" smtClean="0"/>
              <a:t>offering </a:t>
            </a:r>
            <a:r>
              <a:rPr lang="en-US" dirty="0"/>
              <a:t>to sell </a:t>
            </a:r>
            <a:r>
              <a:rPr lang="en-US" dirty="0" smtClean="0"/>
              <a:t>to Town. </a:t>
            </a:r>
            <a:endParaRPr lang="en-US" dirty="0"/>
          </a:p>
          <a:p>
            <a:pPr marL="285750" lvl="0" indent="-285750">
              <a:spcBef>
                <a:spcPts val="600"/>
              </a:spcBef>
              <a:buFont typeface="Arial" pitchFamily="34" charset="0"/>
              <a:buChar char="•"/>
            </a:pPr>
            <a:r>
              <a:rPr lang="en-US" dirty="0"/>
              <a:t>56% of respondents </a:t>
            </a:r>
            <a:r>
              <a:rPr lang="en-US" dirty="0" smtClean="0"/>
              <a:t>aware </a:t>
            </a:r>
            <a:r>
              <a:rPr lang="en-US" dirty="0"/>
              <a:t>of </a:t>
            </a:r>
            <a:r>
              <a:rPr lang="en-US" dirty="0" smtClean="0"/>
              <a:t>potential </a:t>
            </a:r>
            <a:r>
              <a:rPr lang="en-US" dirty="0"/>
              <a:t>costs of acquiring </a:t>
            </a:r>
            <a:r>
              <a:rPr lang="en-US" dirty="0" smtClean="0"/>
              <a:t>site. </a:t>
            </a:r>
            <a:endParaRPr lang="en-US" dirty="0"/>
          </a:p>
          <a:p>
            <a:pPr marL="285750" lvl="0" indent="-285750">
              <a:spcBef>
                <a:spcPts val="600"/>
              </a:spcBef>
              <a:buFont typeface="Arial" pitchFamily="34" charset="0"/>
              <a:buChar char="•"/>
            </a:pPr>
            <a:r>
              <a:rPr lang="en-US" dirty="0"/>
              <a:t>95% of respondents </a:t>
            </a:r>
            <a:r>
              <a:rPr lang="en-US" dirty="0" smtClean="0"/>
              <a:t>concerned </a:t>
            </a:r>
            <a:r>
              <a:rPr lang="en-US" dirty="0"/>
              <a:t>about </a:t>
            </a:r>
            <a:r>
              <a:rPr lang="en-US" dirty="0" smtClean="0"/>
              <a:t>potential </a:t>
            </a:r>
            <a:r>
              <a:rPr lang="en-US" dirty="0"/>
              <a:t>for DCAMM to sell </a:t>
            </a:r>
            <a:r>
              <a:rPr lang="en-US" dirty="0" smtClean="0"/>
              <a:t>property </a:t>
            </a:r>
            <a:r>
              <a:rPr lang="en-US" dirty="0"/>
              <a:t>to </a:t>
            </a:r>
            <a:r>
              <a:rPr lang="en-US" dirty="0" smtClean="0"/>
              <a:t>third party (town </a:t>
            </a:r>
            <a:r>
              <a:rPr lang="en-US" dirty="0"/>
              <a:t>losing control of </a:t>
            </a:r>
            <a:r>
              <a:rPr lang="en-US" dirty="0" smtClean="0"/>
              <a:t>development). </a:t>
            </a:r>
            <a:endParaRPr lang="en-US" dirty="0"/>
          </a:p>
          <a:p>
            <a:pPr marL="285750" lvl="0" indent="-285750">
              <a:spcBef>
                <a:spcPts val="600"/>
              </a:spcBef>
              <a:buFont typeface="Arial" pitchFamily="34" charset="0"/>
              <a:buChar char="•"/>
            </a:pPr>
            <a:r>
              <a:rPr lang="en-US" u="sng" dirty="0"/>
              <a:t>Household Size </a:t>
            </a:r>
            <a:r>
              <a:rPr lang="en-US" dirty="0"/>
              <a:t>- Four and two-member households were the most prevalent, together comprising 60% of the responses. </a:t>
            </a:r>
          </a:p>
          <a:p>
            <a:pPr marL="285750" indent="-285750">
              <a:spcBef>
                <a:spcPts val="600"/>
              </a:spcBef>
              <a:buFont typeface="Arial" pitchFamily="34" charset="0"/>
              <a:buChar char="•"/>
            </a:pPr>
            <a:r>
              <a:rPr lang="en-US" dirty="0" smtClean="0"/>
              <a:t>Respondents </a:t>
            </a:r>
            <a:r>
              <a:rPr lang="en-US" u="sng" dirty="0"/>
              <a:t>generally in favor of purchasing </a:t>
            </a:r>
            <a:r>
              <a:rPr lang="en-US" dirty="0"/>
              <a:t>the site to retain control of future uses, even if it meant higher taxes.  </a:t>
            </a:r>
          </a:p>
          <a:p>
            <a:pPr>
              <a:defRPr/>
            </a:pPr>
            <a:r>
              <a:rPr lang="en-US" sz="1400" dirty="0">
                <a:latin typeface="Calibri" pitchFamily="34" charset="0"/>
              </a:rPr>
              <a:t>	</a:t>
            </a:r>
            <a:endParaRPr lang="en-US" dirty="0"/>
          </a:p>
        </p:txBody>
      </p:sp>
      <p:sp>
        <p:nvSpPr>
          <p:cNvPr id="12" name="Rectangle 11"/>
          <p:cNvSpPr/>
          <p:nvPr/>
        </p:nvSpPr>
        <p:spPr>
          <a:xfrm>
            <a:off x="30480" y="1752600"/>
            <a:ext cx="2514600" cy="677108"/>
          </a:xfrm>
          <a:prstGeom prst="rect">
            <a:avLst/>
          </a:prstGeom>
        </p:spPr>
        <p:txBody>
          <a:bodyPr wrap="square">
            <a:spAutoFit/>
          </a:bodyPr>
          <a:lstStyle/>
          <a:p>
            <a:pPr algn="r">
              <a:defRPr/>
            </a:pPr>
            <a:r>
              <a:rPr lang="en-US" sz="2400" b="1" dirty="0" smtClean="0">
                <a:solidFill>
                  <a:schemeClr val="bg1">
                    <a:lumMod val="50000"/>
                  </a:schemeClr>
                </a:solidFill>
                <a:latin typeface="Calibri" pitchFamily="34" charset="0"/>
              </a:rPr>
              <a:t>Public Workshop</a:t>
            </a:r>
            <a:endParaRPr lang="en-US" sz="2400" b="1" dirty="0">
              <a:solidFill>
                <a:schemeClr val="bg1">
                  <a:lumMod val="50000"/>
                </a:schemeClr>
              </a:solidFill>
              <a:latin typeface="Calibri" pitchFamily="34" charset="0"/>
            </a:endParaRPr>
          </a:p>
          <a:p>
            <a:pPr algn="r">
              <a:defRPr/>
            </a:pPr>
            <a:r>
              <a:rPr lang="en-US" sz="1400" b="1" dirty="0" smtClean="0">
                <a:solidFill>
                  <a:schemeClr val="bg1">
                    <a:lumMod val="50000"/>
                  </a:schemeClr>
                </a:solidFill>
                <a:latin typeface="Calibri" pitchFamily="34" charset="0"/>
              </a:rPr>
              <a:t>Saturday, January 11</a:t>
            </a:r>
            <a:r>
              <a:rPr lang="en-US" sz="1400" b="1" baseline="30000" dirty="0" smtClean="0">
                <a:solidFill>
                  <a:schemeClr val="bg1">
                    <a:lumMod val="50000"/>
                  </a:schemeClr>
                </a:solidFill>
                <a:latin typeface="Calibri" pitchFamily="34" charset="0"/>
              </a:rPr>
              <a:t>th</a:t>
            </a:r>
            <a:r>
              <a:rPr lang="en-US" sz="1400" b="1" dirty="0">
                <a:solidFill>
                  <a:schemeClr val="bg1">
                    <a:lumMod val="50000"/>
                  </a:schemeClr>
                </a:solidFill>
                <a:latin typeface="Calibri" pitchFamily="34" charset="0"/>
              </a:rPr>
              <a:t>, </a:t>
            </a:r>
            <a:r>
              <a:rPr lang="en-US" sz="1400" b="1" dirty="0" smtClean="0">
                <a:solidFill>
                  <a:schemeClr val="bg1">
                    <a:lumMod val="50000"/>
                  </a:schemeClr>
                </a:solidFill>
                <a:latin typeface="Calibri" pitchFamily="34" charset="0"/>
              </a:rPr>
              <a:t>2014</a:t>
            </a:r>
            <a:endParaRPr lang="en-US" sz="1400" b="1" dirty="0">
              <a:solidFill>
                <a:schemeClr val="bg1">
                  <a:lumMod val="50000"/>
                </a:schemeClr>
              </a:solidFill>
              <a:latin typeface="Calibri" pitchFamily="34" charset="0"/>
            </a:endParaRPr>
          </a:p>
        </p:txBody>
      </p:sp>
      <p:sp>
        <p:nvSpPr>
          <p:cNvPr id="11" name="Rectangle 10"/>
          <p:cNvSpPr/>
          <p:nvPr/>
        </p:nvSpPr>
        <p:spPr>
          <a:xfrm>
            <a:off x="-7620" y="4114800"/>
            <a:ext cx="2514600" cy="400110"/>
          </a:xfrm>
          <a:prstGeom prst="rect">
            <a:avLst/>
          </a:prstGeom>
        </p:spPr>
        <p:txBody>
          <a:bodyPr wrap="square">
            <a:spAutoFit/>
          </a:bodyPr>
          <a:lstStyle/>
          <a:p>
            <a:pPr algn="r">
              <a:defRPr/>
            </a:pPr>
            <a:r>
              <a:rPr lang="en-US" sz="2000" dirty="0" smtClean="0">
                <a:solidFill>
                  <a:schemeClr val="accent3">
                    <a:lumMod val="75000"/>
                  </a:schemeClr>
                </a:solidFill>
                <a:latin typeface="Calibri" pitchFamily="34" charset="0"/>
              </a:rPr>
              <a:t>Alec Stevens</a:t>
            </a:r>
            <a:endParaRPr lang="en-US" sz="2000" dirty="0">
              <a:solidFill>
                <a:schemeClr val="accent3">
                  <a:lumMod val="75000"/>
                </a:schemeClr>
              </a:solidFill>
              <a:latin typeface="Calibri" pitchFamily="34" charset="0"/>
            </a:endParaRPr>
          </a:p>
        </p:txBody>
      </p:sp>
    </p:spTree>
    <p:extLst>
      <p:ext uri="{BB962C8B-B14F-4D97-AF65-F5344CB8AC3E}">
        <p14:creationId xmlns:p14="http://schemas.microsoft.com/office/powerpoint/2010/main" xmlns="" val="16827505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9144000" cy="124968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53340" y="1249680"/>
            <a:ext cx="9144000" cy="3048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4" name="Straight Connector 13"/>
          <p:cNvCxnSpPr/>
          <p:nvPr/>
        </p:nvCxnSpPr>
        <p:spPr>
          <a:xfrm>
            <a:off x="2590800" y="0"/>
            <a:ext cx="0" cy="6858000"/>
          </a:xfrm>
          <a:prstGeom prst="line">
            <a:avLst/>
          </a:prstGeom>
          <a:ln w="19050">
            <a:solidFill>
              <a:schemeClr val="tx1">
                <a:lumMod val="65000"/>
                <a:lumOff val="3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055" name="Picture 4" descr="C:\Documents and Settings\Administrator\My Documents\LA Work\Dodson&amp;Flinker Log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2890" y="6323795"/>
            <a:ext cx="22098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6" name="Picture 5"/>
          <p:cNvPicPr>
            <a:picLocks noChangeAspect="1" noChangeArrowheads="1"/>
          </p:cNvPicPr>
          <p:nvPr/>
        </p:nvPicPr>
        <p:blipFill>
          <a:blip r:embed="rId3" cstate="print">
            <a:grayscl/>
            <a:extLst>
              <a:ext uri="{28A0092B-C50C-407E-A947-70E740481C1C}">
                <a14:useLocalDpi xmlns:a14="http://schemas.microsoft.com/office/drawing/2010/main" xmlns="" val="0"/>
              </a:ext>
            </a:extLst>
          </a:blip>
          <a:srcRect l="23808" t="19048" r="51428" b="74095"/>
          <a:stretch>
            <a:fillRect/>
          </a:stretch>
        </p:blipFill>
        <p:spPr bwMode="auto">
          <a:xfrm>
            <a:off x="186690" y="5914220"/>
            <a:ext cx="23622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Text Box 5"/>
          <p:cNvSpPr txBox="1">
            <a:spLocks noChangeArrowheads="1"/>
          </p:cNvSpPr>
          <p:nvPr/>
        </p:nvSpPr>
        <p:spPr bwMode="auto">
          <a:xfrm>
            <a:off x="2590800" y="141684"/>
            <a:ext cx="4800600" cy="1107996"/>
          </a:xfrm>
          <a:prstGeom prst="rect">
            <a:avLst/>
          </a:prstGeom>
          <a:noFill/>
          <a:ln w="9525">
            <a:noFill/>
            <a:miter lim="800000"/>
            <a:headEnd/>
            <a:tailEnd/>
          </a:ln>
          <a:effectLst/>
        </p:spPr>
        <p:txBody>
          <a:bodyPr>
            <a:spAutoFit/>
          </a:bodyPr>
          <a:lstStyle/>
          <a:p>
            <a:pPr algn="r">
              <a:spcBef>
                <a:spcPct val="50000"/>
              </a:spcBef>
              <a:defRPr/>
            </a:pPr>
            <a:r>
              <a:rPr lang="en-US" sz="6600" b="1" dirty="0" smtClean="0">
                <a:solidFill>
                  <a:schemeClr val="accent3">
                    <a:lumMod val="75000"/>
                  </a:schemeClr>
                </a:solidFill>
                <a:latin typeface="Calibri" pitchFamily="34" charset="0"/>
              </a:rPr>
              <a:t>VISIONING</a:t>
            </a:r>
            <a:endParaRPr lang="en-US" sz="4000" b="1" dirty="0">
              <a:solidFill>
                <a:schemeClr val="accent3">
                  <a:lumMod val="75000"/>
                </a:schemeClr>
              </a:solidFill>
              <a:latin typeface="Calibri" pitchFamily="34" charset="0"/>
            </a:endParaRPr>
          </a:p>
        </p:txBody>
      </p:sp>
      <p:sp>
        <p:nvSpPr>
          <p:cNvPr id="18" name="Rectangle 17"/>
          <p:cNvSpPr/>
          <p:nvPr/>
        </p:nvSpPr>
        <p:spPr>
          <a:xfrm>
            <a:off x="-53340" y="280183"/>
            <a:ext cx="2541588" cy="830997"/>
          </a:xfrm>
          <a:prstGeom prst="rect">
            <a:avLst/>
          </a:prstGeom>
        </p:spPr>
        <p:txBody>
          <a:bodyPr>
            <a:spAutoFit/>
          </a:bodyPr>
          <a:lstStyle/>
          <a:p>
            <a:pPr algn="r">
              <a:defRPr/>
            </a:pPr>
            <a:r>
              <a:rPr lang="en-US" sz="2400" b="1" dirty="0" smtClean="0">
                <a:solidFill>
                  <a:schemeClr val="accent3">
                    <a:lumMod val="75000"/>
                  </a:schemeClr>
                </a:solidFill>
                <a:latin typeface="Calibri" pitchFamily="34" charset="0"/>
              </a:rPr>
              <a:t>Medfield State Hospital </a:t>
            </a:r>
            <a:endParaRPr lang="en-US" sz="2400" b="1" dirty="0">
              <a:solidFill>
                <a:schemeClr val="accent3">
                  <a:lumMod val="75000"/>
                </a:schemeClr>
              </a:solidFill>
            </a:endParaRPr>
          </a:p>
        </p:txBody>
      </p:sp>
      <p:sp>
        <p:nvSpPr>
          <p:cNvPr id="15" name="Rectangle 14"/>
          <p:cNvSpPr/>
          <p:nvPr/>
        </p:nvSpPr>
        <p:spPr>
          <a:xfrm>
            <a:off x="2647950" y="1736824"/>
            <a:ext cx="6343650" cy="754053"/>
          </a:xfrm>
          <a:prstGeom prst="rect">
            <a:avLst/>
          </a:prstGeom>
        </p:spPr>
        <p:txBody>
          <a:bodyPr wrap="square">
            <a:spAutoFit/>
          </a:bodyPr>
          <a:lstStyle/>
          <a:p>
            <a:pPr>
              <a:spcAft>
                <a:spcPts val="600"/>
              </a:spcAft>
              <a:defRPr/>
            </a:pPr>
            <a:r>
              <a:rPr lang="en-US" sz="2400" dirty="0" smtClean="0">
                <a:latin typeface="Calibri" pitchFamily="34" charset="0"/>
              </a:rPr>
              <a:t>  </a:t>
            </a:r>
            <a:r>
              <a:rPr lang="en-US" sz="2400" b="1" dirty="0" smtClean="0">
                <a:latin typeface="Calibri" pitchFamily="34" charset="0"/>
              </a:rPr>
              <a:t>MSH CORE CAMPUS</a:t>
            </a:r>
            <a:r>
              <a:rPr lang="en-US" sz="2000" dirty="0" smtClean="0">
                <a:latin typeface="Calibri" pitchFamily="34" charset="0"/>
              </a:rPr>
              <a:t>  </a:t>
            </a:r>
            <a:endParaRPr lang="en-US" sz="2000" dirty="0">
              <a:latin typeface="Calibri" pitchFamily="34" charset="0"/>
            </a:endParaRPr>
          </a:p>
          <a:p>
            <a:pPr>
              <a:defRPr/>
            </a:pPr>
            <a:r>
              <a:rPr lang="en-US" sz="1400" dirty="0">
                <a:latin typeface="Calibri" pitchFamily="34" charset="0"/>
              </a:rPr>
              <a:t>	</a:t>
            </a:r>
            <a:endParaRPr lang="en-US" dirty="0"/>
          </a:p>
        </p:txBody>
      </p:sp>
      <p:sp>
        <p:nvSpPr>
          <p:cNvPr id="11" name="Rectangle 10"/>
          <p:cNvSpPr/>
          <p:nvPr/>
        </p:nvSpPr>
        <p:spPr>
          <a:xfrm>
            <a:off x="53340" y="1775296"/>
            <a:ext cx="2514600" cy="677108"/>
          </a:xfrm>
          <a:prstGeom prst="rect">
            <a:avLst/>
          </a:prstGeom>
        </p:spPr>
        <p:txBody>
          <a:bodyPr wrap="square">
            <a:spAutoFit/>
          </a:bodyPr>
          <a:lstStyle/>
          <a:p>
            <a:pPr algn="r">
              <a:defRPr/>
            </a:pPr>
            <a:r>
              <a:rPr lang="en-US" sz="2400" b="1" dirty="0" smtClean="0">
                <a:solidFill>
                  <a:schemeClr val="bg1">
                    <a:lumMod val="50000"/>
                  </a:schemeClr>
                </a:solidFill>
                <a:latin typeface="Calibri" pitchFamily="34" charset="0"/>
              </a:rPr>
              <a:t>Public Workshop</a:t>
            </a:r>
            <a:endParaRPr lang="en-US" sz="2400" b="1" dirty="0">
              <a:solidFill>
                <a:schemeClr val="bg1">
                  <a:lumMod val="50000"/>
                </a:schemeClr>
              </a:solidFill>
              <a:latin typeface="Calibri" pitchFamily="34" charset="0"/>
            </a:endParaRPr>
          </a:p>
          <a:p>
            <a:pPr algn="r">
              <a:defRPr/>
            </a:pPr>
            <a:r>
              <a:rPr lang="en-US" sz="1400" b="1" dirty="0" smtClean="0">
                <a:solidFill>
                  <a:schemeClr val="bg1">
                    <a:lumMod val="50000"/>
                  </a:schemeClr>
                </a:solidFill>
                <a:latin typeface="Calibri" pitchFamily="34" charset="0"/>
              </a:rPr>
              <a:t>Saturday, January 11</a:t>
            </a:r>
            <a:r>
              <a:rPr lang="en-US" sz="1400" b="1" baseline="30000" dirty="0" smtClean="0">
                <a:solidFill>
                  <a:schemeClr val="bg1">
                    <a:lumMod val="50000"/>
                  </a:schemeClr>
                </a:solidFill>
                <a:latin typeface="Calibri" pitchFamily="34" charset="0"/>
              </a:rPr>
              <a:t>th</a:t>
            </a:r>
            <a:r>
              <a:rPr lang="en-US" sz="1400" b="1" dirty="0">
                <a:solidFill>
                  <a:schemeClr val="bg1">
                    <a:lumMod val="50000"/>
                  </a:schemeClr>
                </a:solidFill>
                <a:latin typeface="Calibri" pitchFamily="34" charset="0"/>
              </a:rPr>
              <a:t>, </a:t>
            </a:r>
            <a:r>
              <a:rPr lang="en-US" sz="1400" b="1" dirty="0" smtClean="0">
                <a:solidFill>
                  <a:schemeClr val="bg1">
                    <a:lumMod val="50000"/>
                  </a:schemeClr>
                </a:solidFill>
                <a:latin typeface="Calibri" pitchFamily="34" charset="0"/>
              </a:rPr>
              <a:t>2014</a:t>
            </a:r>
            <a:endParaRPr lang="en-US" sz="1400" b="1" dirty="0">
              <a:solidFill>
                <a:schemeClr val="bg1">
                  <a:lumMod val="50000"/>
                </a:schemeClr>
              </a:solidFill>
              <a:latin typeface="Calibri" pitchFamily="34"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429000" y="2414304"/>
            <a:ext cx="5442687" cy="4266211"/>
          </a:xfrm>
          <a:prstGeom prst="rect">
            <a:avLst/>
          </a:prstGeom>
        </p:spPr>
      </p:pic>
    </p:spTree>
    <p:extLst>
      <p:ext uri="{BB962C8B-B14F-4D97-AF65-F5344CB8AC3E}">
        <p14:creationId xmlns:p14="http://schemas.microsoft.com/office/powerpoint/2010/main" xmlns="" val="20982614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9144000" cy="124968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53340" y="1249680"/>
            <a:ext cx="9144000" cy="3048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4" name="Straight Connector 13"/>
          <p:cNvCxnSpPr/>
          <p:nvPr/>
        </p:nvCxnSpPr>
        <p:spPr>
          <a:xfrm>
            <a:off x="2590800" y="0"/>
            <a:ext cx="0" cy="6858000"/>
          </a:xfrm>
          <a:prstGeom prst="line">
            <a:avLst/>
          </a:prstGeom>
          <a:ln w="19050">
            <a:solidFill>
              <a:schemeClr val="tx1">
                <a:lumMod val="65000"/>
                <a:lumOff val="3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055" name="Picture 4" descr="C:\Documents and Settings\Administrator\My Documents\LA Work\Dodson&amp;Flinker Log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2890" y="6323795"/>
            <a:ext cx="22098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6" name="Picture 5"/>
          <p:cNvPicPr>
            <a:picLocks noChangeAspect="1" noChangeArrowheads="1"/>
          </p:cNvPicPr>
          <p:nvPr/>
        </p:nvPicPr>
        <p:blipFill>
          <a:blip r:embed="rId3" cstate="print">
            <a:grayscl/>
            <a:extLst>
              <a:ext uri="{28A0092B-C50C-407E-A947-70E740481C1C}">
                <a14:useLocalDpi xmlns:a14="http://schemas.microsoft.com/office/drawing/2010/main" xmlns="" val="0"/>
              </a:ext>
            </a:extLst>
          </a:blip>
          <a:srcRect l="23808" t="19048" r="51428" b="74095"/>
          <a:stretch>
            <a:fillRect/>
          </a:stretch>
        </p:blipFill>
        <p:spPr bwMode="auto">
          <a:xfrm>
            <a:off x="186690" y="5914220"/>
            <a:ext cx="23622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Text Box 5"/>
          <p:cNvSpPr txBox="1">
            <a:spLocks noChangeArrowheads="1"/>
          </p:cNvSpPr>
          <p:nvPr/>
        </p:nvSpPr>
        <p:spPr bwMode="auto">
          <a:xfrm>
            <a:off x="2590800" y="141684"/>
            <a:ext cx="4800600" cy="1107996"/>
          </a:xfrm>
          <a:prstGeom prst="rect">
            <a:avLst/>
          </a:prstGeom>
          <a:noFill/>
          <a:ln w="9525">
            <a:noFill/>
            <a:miter lim="800000"/>
            <a:headEnd/>
            <a:tailEnd/>
          </a:ln>
          <a:effectLst/>
        </p:spPr>
        <p:txBody>
          <a:bodyPr>
            <a:spAutoFit/>
          </a:bodyPr>
          <a:lstStyle/>
          <a:p>
            <a:pPr algn="r">
              <a:spcBef>
                <a:spcPct val="50000"/>
              </a:spcBef>
              <a:defRPr/>
            </a:pPr>
            <a:r>
              <a:rPr lang="en-US" sz="6600" b="1" dirty="0" smtClean="0">
                <a:solidFill>
                  <a:schemeClr val="accent3">
                    <a:lumMod val="75000"/>
                  </a:schemeClr>
                </a:solidFill>
                <a:latin typeface="Calibri" pitchFamily="34" charset="0"/>
              </a:rPr>
              <a:t>VISIONING</a:t>
            </a:r>
            <a:endParaRPr lang="en-US" sz="4000" b="1" dirty="0">
              <a:solidFill>
                <a:schemeClr val="accent3">
                  <a:lumMod val="75000"/>
                </a:schemeClr>
              </a:solidFill>
              <a:latin typeface="Calibri" pitchFamily="34" charset="0"/>
            </a:endParaRPr>
          </a:p>
        </p:txBody>
      </p:sp>
      <p:sp>
        <p:nvSpPr>
          <p:cNvPr id="18" name="Rectangle 17"/>
          <p:cNvSpPr/>
          <p:nvPr/>
        </p:nvSpPr>
        <p:spPr>
          <a:xfrm>
            <a:off x="-53340" y="280183"/>
            <a:ext cx="2541588" cy="830997"/>
          </a:xfrm>
          <a:prstGeom prst="rect">
            <a:avLst/>
          </a:prstGeom>
        </p:spPr>
        <p:txBody>
          <a:bodyPr>
            <a:spAutoFit/>
          </a:bodyPr>
          <a:lstStyle/>
          <a:p>
            <a:pPr algn="r">
              <a:defRPr/>
            </a:pPr>
            <a:r>
              <a:rPr lang="en-US" sz="2400" b="1" dirty="0" smtClean="0">
                <a:solidFill>
                  <a:schemeClr val="accent3">
                    <a:lumMod val="75000"/>
                  </a:schemeClr>
                </a:solidFill>
                <a:latin typeface="Calibri" pitchFamily="34" charset="0"/>
              </a:rPr>
              <a:t>Medfield State Hospital </a:t>
            </a:r>
            <a:endParaRPr lang="en-US" sz="2400" b="1" dirty="0">
              <a:solidFill>
                <a:schemeClr val="accent3">
                  <a:lumMod val="75000"/>
                </a:schemeClr>
              </a:solidFill>
            </a:endParaRPr>
          </a:p>
        </p:txBody>
      </p:sp>
      <p:sp>
        <p:nvSpPr>
          <p:cNvPr id="15" name="Rectangle 14"/>
          <p:cNvSpPr/>
          <p:nvPr/>
        </p:nvSpPr>
        <p:spPr>
          <a:xfrm>
            <a:off x="2594610" y="1752600"/>
            <a:ext cx="6496050" cy="6032421"/>
          </a:xfrm>
          <a:prstGeom prst="rect">
            <a:avLst/>
          </a:prstGeom>
        </p:spPr>
        <p:txBody>
          <a:bodyPr wrap="square">
            <a:spAutoFit/>
          </a:bodyPr>
          <a:lstStyle/>
          <a:p>
            <a:pPr>
              <a:spcAft>
                <a:spcPts val="600"/>
              </a:spcAft>
              <a:defRPr/>
            </a:pPr>
            <a:r>
              <a:rPr lang="en-US" dirty="0" smtClean="0">
                <a:latin typeface="Calibri" pitchFamily="34" charset="0"/>
              </a:rPr>
              <a:t>  </a:t>
            </a:r>
            <a:r>
              <a:rPr lang="en-US" sz="2400" b="1" dirty="0" smtClean="0">
                <a:latin typeface="Calibri" pitchFamily="34" charset="0"/>
              </a:rPr>
              <a:t>COMMUNITY SURVEY RESULTS</a:t>
            </a:r>
          </a:p>
          <a:p>
            <a:pPr marL="285750" lvl="0" indent="-285750">
              <a:spcAft>
                <a:spcPts val="600"/>
              </a:spcAft>
              <a:buFont typeface="Arial" pitchFamily="34" charset="0"/>
              <a:buChar char="•"/>
            </a:pPr>
            <a:r>
              <a:rPr lang="en-US" u="sng" dirty="0" smtClean="0"/>
              <a:t>Recreational Use </a:t>
            </a:r>
            <a:r>
              <a:rPr lang="en-US" dirty="0" smtClean="0"/>
              <a:t>- Top </a:t>
            </a:r>
            <a:r>
              <a:rPr lang="en-US" dirty="0"/>
              <a:t>three choices for </a:t>
            </a:r>
            <a:r>
              <a:rPr lang="en-US" dirty="0" smtClean="0"/>
              <a:t>future use of </a:t>
            </a:r>
            <a:r>
              <a:rPr lang="en-US" dirty="0"/>
              <a:t>the site were </a:t>
            </a:r>
            <a:r>
              <a:rPr lang="en-US" dirty="0" smtClean="0"/>
              <a:t>recreational </a:t>
            </a:r>
            <a:r>
              <a:rPr lang="en-US" dirty="0"/>
              <a:t>(Trails, Open Space, and Rec. Space). </a:t>
            </a:r>
          </a:p>
          <a:p>
            <a:pPr marL="285750" lvl="0" indent="-285750">
              <a:spcAft>
                <a:spcPts val="600"/>
              </a:spcAft>
              <a:buFont typeface="Arial" pitchFamily="34" charset="0"/>
              <a:buChar char="•"/>
            </a:pPr>
            <a:r>
              <a:rPr lang="en-US" u="sng" dirty="0"/>
              <a:t>Housing</a:t>
            </a:r>
            <a:r>
              <a:rPr lang="en-US" dirty="0"/>
              <a:t> - Top responses for senior housing and no housing at all.  Apartments garnered weakest support (about 4% in favor). </a:t>
            </a:r>
          </a:p>
          <a:p>
            <a:pPr marL="285750" lvl="0" indent="-285750">
              <a:spcAft>
                <a:spcPts val="600"/>
              </a:spcAft>
              <a:buFont typeface="Arial" pitchFamily="34" charset="0"/>
              <a:buChar char="•"/>
            </a:pPr>
            <a:r>
              <a:rPr lang="en-US" u="sng" dirty="0"/>
              <a:t>Preservation</a:t>
            </a:r>
            <a:r>
              <a:rPr lang="en-US" dirty="0"/>
              <a:t> </a:t>
            </a:r>
            <a:r>
              <a:rPr lang="en-US" dirty="0" smtClean="0"/>
              <a:t>of </a:t>
            </a:r>
            <a:r>
              <a:rPr lang="en-US" dirty="0"/>
              <a:t>open space and historic structures were favored, although fewer to support higher taxes for these purposes. </a:t>
            </a:r>
          </a:p>
          <a:p>
            <a:pPr marL="285750" lvl="0" indent="-285750">
              <a:spcAft>
                <a:spcPts val="600"/>
              </a:spcAft>
              <a:buFont typeface="Arial" pitchFamily="34" charset="0"/>
              <a:buChar char="•"/>
            </a:pPr>
            <a:r>
              <a:rPr lang="en-US" u="sng" dirty="0" smtClean="0"/>
              <a:t>Potential Uses Identified in Market </a:t>
            </a:r>
            <a:r>
              <a:rPr lang="en-US" u="sng" dirty="0"/>
              <a:t>Analysis </a:t>
            </a:r>
            <a:r>
              <a:rPr lang="en-US" dirty="0" smtClean="0"/>
              <a:t>– Highest support  from respondents were </a:t>
            </a:r>
            <a:r>
              <a:rPr lang="en-US" dirty="0"/>
              <a:t>recreational facilities, a continuing care facility, and a satellite institutional campus. </a:t>
            </a:r>
          </a:p>
          <a:p>
            <a:pPr marL="285750" lvl="0" indent="-285750">
              <a:spcAft>
                <a:spcPts val="600"/>
              </a:spcAft>
              <a:buFont typeface="Arial" pitchFamily="34" charset="0"/>
              <a:buChar char="•"/>
            </a:pPr>
            <a:r>
              <a:rPr lang="en-US" u="sng" dirty="0" smtClean="0"/>
              <a:t>Potential Use of State Retained Parcels </a:t>
            </a:r>
            <a:r>
              <a:rPr lang="en-US" dirty="0" smtClean="0"/>
              <a:t>- The </a:t>
            </a:r>
            <a:r>
              <a:rPr lang="en-US" dirty="0"/>
              <a:t>top three choices were passive recreation, active recreation, and open space with no specific use.  Community Supported Agriculture, farming, and community gardens also garnered support. </a:t>
            </a:r>
          </a:p>
          <a:p>
            <a:pPr lvl="0"/>
            <a:endParaRPr lang="en-US" dirty="0"/>
          </a:p>
          <a:p>
            <a:pPr lvl="0"/>
            <a:r>
              <a:rPr lang="en-US" i="1" dirty="0" smtClean="0"/>
              <a:t>View the full survey results on the website </a:t>
            </a:r>
            <a:r>
              <a:rPr lang="en-US" i="1" dirty="0"/>
              <a:t>at </a:t>
            </a:r>
            <a:r>
              <a:rPr lang="en-US" i="1" u="sng" dirty="0">
                <a:hlinkClick r:id="rId4" tooltip="Home"/>
              </a:rPr>
              <a:t>mshvision.net</a:t>
            </a:r>
            <a:r>
              <a:rPr lang="en-US" i="1" dirty="0"/>
              <a:t> </a:t>
            </a:r>
          </a:p>
          <a:p>
            <a:pPr marL="742950" indent="-285750">
              <a:spcAft>
                <a:spcPts val="600"/>
              </a:spcAft>
              <a:buFont typeface="Arial" pitchFamily="34" charset="0"/>
              <a:buChar char="•"/>
              <a:defRPr/>
            </a:pPr>
            <a:endParaRPr lang="en-US" dirty="0" smtClean="0">
              <a:latin typeface="Calibri" pitchFamily="34" charset="0"/>
            </a:endParaRPr>
          </a:p>
          <a:p>
            <a:pPr>
              <a:spcAft>
                <a:spcPts val="600"/>
              </a:spcAft>
              <a:defRPr/>
            </a:pPr>
            <a:r>
              <a:rPr lang="en-US" sz="2000" dirty="0" smtClean="0">
                <a:latin typeface="Calibri" pitchFamily="34" charset="0"/>
              </a:rPr>
              <a:t>   </a:t>
            </a:r>
            <a:endParaRPr lang="en-US" sz="2000" dirty="0">
              <a:latin typeface="Calibri" pitchFamily="34" charset="0"/>
            </a:endParaRPr>
          </a:p>
          <a:p>
            <a:pPr>
              <a:defRPr/>
            </a:pPr>
            <a:r>
              <a:rPr lang="en-US" sz="1400" dirty="0">
                <a:latin typeface="Calibri" pitchFamily="34" charset="0"/>
              </a:rPr>
              <a:t>	</a:t>
            </a:r>
            <a:endParaRPr lang="en-US" dirty="0"/>
          </a:p>
        </p:txBody>
      </p:sp>
      <p:sp>
        <p:nvSpPr>
          <p:cNvPr id="12" name="Rectangle 11"/>
          <p:cNvSpPr/>
          <p:nvPr/>
        </p:nvSpPr>
        <p:spPr>
          <a:xfrm>
            <a:off x="30480" y="1752600"/>
            <a:ext cx="2514600" cy="677108"/>
          </a:xfrm>
          <a:prstGeom prst="rect">
            <a:avLst/>
          </a:prstGeom>
        </p:spPr>
        <p:txBody>
          <a:bodyPr wrap="square">
            <a:spAutoFit/>
          </a:bodyPr>
          <a:lstStyle/>
          <a:p>
            <a:pPr algn="r">
              <a:defRPr/>
            </a:pPr>
            <a:r>
              <a:rPr lang="en-US" sz="2400" b="1" dirty="0" smtClean="0">
                <a:solidFill>
                  <a:schemeClr val="bg1">
                    <a:lumMod val="50000"/>
                  </a:schemeClr>
                </a:solidFill>
                <a:latin typeface="Calibri" pitchFamily="34" charset="0"/>
              </a:rPr>
              <a:t>Public Workshop</a:t>
            </a:r>
            <a:endParaRPr lang="en-US" sz="2400" b="1" dirty="0">
              <a:solidFill>
                <a:schemeClr val="bg1">
                  <a:lumMod val="50000"/>
                </a:schemeClr>
              </a:solidFill>
              <a:latin typeface="Calibri" pitchFamily="34" charset="0"/>
            </a:endParaRPr>
          </a:p>
          <a:p>
            <a:pPr algn="r">
              <a:defRPr/>
            </a:pPr>
            <a:r>
              <a:rPr lang="en-US" sz="1400" b="1" dirty="0" smtClean="0">
                <a:solidFill>
                  <a:schemeClr val="bg1">
                    <a:lumMod val="50000"/>
                  </a:schemeClr>
                </a:solidFill>
                <a:latin typeface="Calibri" pitchFamily="34" charset="0"/>
              </a:rPr>
              <a:t>Saturday, January 11</a:t>
            </a:r>
            <a:r>
              <a:rPr lang="en-US" sz="1400" b="1" baseline="30000" dirty="0" smtClean="0">
                <a:solidFill>
                  <a:schemeClr val="bg1">
                    <a:lumMod val="50000"/>
                  </a:schemeClr>
                </a:solidFill>
                <a:latin typeface="Calibri" pitchFamily="34" charset="0"/>
              </a:rPr>
              <a:t>th</a:t>
            </a:r>
            <a:r>
              <a:rPr lang="en-US" sz="1400" b="1" dirty="0">
                <a:solidFill>
                  <a:schemeClr val="bg1">
                    <a:lumMod val="50000"/>
                  </a:schemeClr>
                </a:solidFill>
                <a:latin typeface="Calibri" pitchFamily="34" charset="0"/>
              </a:rPr>
              <a:t>, </a:t>
            </a:r>
            <a:r>
              <a:rPr lang="en-US" sz="1400" b="1" dirty="0" smtClean="0">
                <a:solidFill>
                  <a:schemeClr val="bg1">
                    <a:lumMod val="50000"/>
                  </a:schemeClr>
                </a:solidFill>
                <a:latin typeface="Calibri" pitchFamily="34" charset="0"/>
              </a:rPr>
              <a:t>2014</a:t>
            </a:r>
            <a:endParaRPr lang="en-US" sz="1400" b="1" dirty="0">
              <a:solidFill>
                <a:schemeClr val="bg1">
                  <a:lumMod val="50000"/>
                </a:schemeClr>
              </a:solidFill>
              <a:latin typeface="Calibri" pitchFamily="34" charset="0"/>
            </a:endParaRPr>
          </a:p>
        </p:txBody>
      </p:sp>
      <p:sp>
        <p:nvSpPr>
          <p:cNvPr id="11" name="Rectangle 10"/>
          <p:cNvSpPr/>
          <p:nvPr/>
        </p:nvSpPr>
        <p:spPr>
          <a:xfrm>
            <a:off x="-7620" y="4114800"/>
            <a:ext cx="2514600" cy="400110"/>
          </a:xfrm>
          <a:prstGeom prst="rect">
            <a:avLst/>
          </a:prstGeom>
        </p:spPr>
        <p:txBody>
          <a:bodyPr wrap="square">
            <a:spAutoFit/>
          </a:bodyPr>
          <a:lstStyle/>
          <a:p>
            <a:pPr algn="r">
              <a:defRPr/>
            </a:pPr>
            <a:r>
              <a:rPr lang="en-US" sz="2000" dirty="0" smtClean="0">
                <a:solidFill>
                  <a:schemeClr val="accent3">
                    <a:lumMod val="75000"/>
                  </a:schemeClr>
                </a:solidFill>
                <a:latin typeface="Calibri" pitchFamily="34" charset="0"/>
              </a:rPr>
              <a:t>Alec Stevens</a:t>
            </a:r>
            <a:endParaRPr lang="en-US" sz="2000" dirty="0">
              <a:solidFill>
                <a:schemeClr val="accent3">
                  <a:lumMod val="75000"/>
                </a:schemeClr>
              </a:solidFill>
              <a:latin typeface="Calibri" pitchFamily="34" charset="0"/>
            </a:endParaRPr>
          </a:p>
        </p:txBody>
      </p:sp>
    </p:spTree>
    <p:extLst>
      <p:ext uri="{BB962C8B-B14F-4D97-AF65-F5344CB8AC3E}">
        <p14:creationId xmlns:p14="http://schemas.microsoft.com/office/powerpoint/2010/main" xmlns="" val="40153068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9144000" cy="124968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53340" y="1249680"/>
            <a:ext cx="9144000" cy="3048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4" name="Straight Connector 13"/>
          <p:cNvCxnSpPr/>
          <p:nvPr/>
        </p:nvCxnSpPr>
        <p:spPr>
          <a:xfrm>
            <a:off x="2590800" y="0"/>
            <a:ext cx="0" cy="6858000"/>
          </a:xfrm>
          <a:prstGeom prst="line">
            <a:avLst/>
          </a:prstGeom>
          <a:ln w="19050">
            <a:solidFill>
              <a:schemeClr val="tx1">
                <a:lumMod val="65000"/>
                <a:lumOff val="3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055" name="Picture 4" descr="C:\Documents and Settings\Administrator\My Documents\LA Work\Dodson&amp;Flinker Log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2890" y="6323795"/>
            <a:ext cx="22098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6" name="Picture 5"/>
          <p:cNvPicPr>
            <a:picLocks noChangeAspect="1" noChangeArrowheads="1"/>
          </p:cNvPicPr>
          <p:nvPr/>
        </p:nvPicPr>
        <p:blipFill>
          <a:blip r:embed="rId3" cstate="print">
            <a:grayscl/>
            <a:extLst>
              <a:ext uri="{28A0092B-C50C-407E-A947-70E740481C1C}">
                <a14:useLocalDpi xmlns:a14="http://schemas.microsoft.com/office/drawing/2010/main" xmlns="" val="0"/>
              </a:ext>
            </a:extLst>
          </a:blip>
          <a:srcRect l="23808" t="19048" r="51428" b="74095"/>
          <a:stretch>
            <a:fillRect/>
          </a:stretch>
        </p:blipFill>
        <p:spPr bwMode="auto">
          <a:xfrm>
            <a:off x="186690" y="5914220"/>
            <a:ext cx="23622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Text Box 5"/>
          <p:cNvSpPr txBox="1">
            <a:spLocks noChangeArrowheads="1"/>
          </p:cNvSpPr>
          <p:nvPr/>
        </p:nvSpPr>
        <p:spPr bwMode="auto">
          <a:xfrm>
            <a:off x="2590800" y="141684"/>
            <a:ext cx="4800600" cy="1107996"/>
          </a:xfrm>
          <a:prstGeom prst="rect">
            <a:avLst/>
          </a:prstGeom>
          <a:noFill/>
          <a:ln w="9525">
            <a:noFill/>
            <a:miter lim="800000"/>
            <a:headEnd/>
            <a:tailEnd/>
          </a:ln>
          <a:effectLst/>
        </p:spPr>
        <p:txBody>
          <a:bodyPr>
            <a:spAutoFit/>
          </a:bodyPr>
          <a:lstStyle/>
          <a:p>
            <a:pPr algn="r">
              <a:spcBef>
                <a:spcPct val="50000"/>
              </a:spcBef>
              <a:defRPr/>
            </a:pPr>
            <a:r>
              <a:rPr lang="en-US" sz="6600" b="1" dirty="0" smtClean="0">
                <a:solidFill>
                  <a:schemeClr val="accent3">
                    <a:lumMod val="75000"/>
                  </a:schemeClr>
                </a:solidFill>
                <a:latin typeface="Calibri" pitchFamily="34" charset="0"/>
              </a:rPr>
              <a:t>VISIONING</a:t>
            </a:r>
            <a:endParaRPr lang="en-US" sz="4000" b="1" dirty="0">
              <a:solidFill>
                <a:schemeClr val="accent3">
                  <a:lumMod val="75000"/>
                </a:schemeClr>
              </a:solidFill>
              <a:latin typeface="Calibri" pitchFamily="34" charset="0"/>
            </a:endParaRPr>
          </a:p>
        </p:txBody>
      </p:sp>
      <p:sp>
        <p:nvSpPr>
          <p:cNvPr id="18" name="Rectangle 17"/>
          <p:cNvSpPr/>
          <p:nvPr/>
        </p:nvSpPr>
        <p:spPr>
          <a:xfrm>
            <a:off x="-53340" y="280183"/>
            <a:ext cx="2541588" cy="830997"/>
          </a:xfrm>
          <a:prstGeom prst="rect">
            <a:avLst/>
          </a:prstGeom>
        </p:spPr>
        <p:txBody>
          <a:bodyPr>
            <a:spAutoFit/>
          </a:bodyPr>
          <a:lstStyle/>
          <a:p>
            <a:pPr algn="r">
              <a:defRPr/>
            </a:pPr>
            <a:r>
              <a:rPr lang="en-US" sz="2400" b="1" dirty="0" smtClean="0">
                <a:solidFill>
                  <a:schemeClr val="accent3">
                    <a:lumMod val="75000"/>
                  </a:schemeClr>
                </a:solidFill>
                <a:latin typeface="Calibri" pitchFamily="34" charset="0"/>
              </a:rPr>
              <a:t>Medfield State Hospital </a:t>
            </a:r>
            <a:endParaRPr lang="en-US" sz="2400" b="1" dirty="0">
              <a:solidFill>
                <a:schemeClr val="accent3">
                  <a:lumMod val="75000"/>
                </a:schemeClr>
              </a:solidFill>
            </a:endParaRPr>
          </a:p>
        </p:txBody>
      </p:sp>
      <p:sp>
        <p:nvSpPr>
          <p:cNvPr id="15" name="Rectangle 14"/>
          <p:cNvSpPr/>
          <p:nvPr/>
        </p:nvSpPr>
        <p:spPr>
          <a:xfrm>
            <a:off x="2594610" y="1752600"/>
            <a:ext cx="6496050" cy="754053"/>
          </a:xfrm>
          <a:prstGeom prst="rect">
            <a:avLst/>
          </a:prstGeom>
        </p:spPr>
        <p:txBody>
          <a:bodyPr wrap="square">
            <a:spAutoFit/>
          </a:bodyPr>
          <a:lstStyle/>
          <a:p>
            <a:pPr>
              <a:spcAft>
                <a:spcPts val="600"/>
              </a:spcAft>
              <a:defRPr/>
            </a:pPr>
            <a:r>
              <a:rPr lang="en-US" dirty="0" smtClean="0">
                <a:latin typeface="Calibri" pitchFamily="34" charset="0"/>
              </a:rPr>
              <a:t>  </a:t>
            </a:r>
            <a:r>
              <a:rPr lang="en-US" sz="2400" b="1" dirty="0" smtClean="0">
                <a:latin typeface="Calibri" pitchFamily="34" charset="0"/>
              </a:rPr>
              <a:t>COMMUNITY SURVEY RESULTS</a:t>
            </a:r>
            <a:r>
              <a:rPr lang="en-US" sz="2000" dirty="0" smtClean="0">
                <a:latin typeface="Calibri" pitchFamily="34" charset="0"/>
              </a:rPr>
              <a:t> </a:t>
            </a:r>
            <a:endParaRPr lang="en-US" sz="2000" dirty="0">
              <a:latin typeface="Calibri" pitchFamily="34" charset="0"/>
            </a:endParaRPr>
          </a:p>
          <a:p>
            <a:pPr>
              <a:defRPr/>
            </a:pPr>
            <a:r>
              <a:rPr lang="en-US" sz="1400" dirty="0">
                <a:latin typeface="Calibri" pitchFamily="34" charset="0"/>
              </a:rPr>
              <a:t>	</a:t>
            </a:r>
            <a:endParaRPr lang="en-US" dirty="0"/>
          </a:p>
        </p:txBody>
      </p:sp>
      <p:sp>
        <p:nvSpPr>
          <p:cNvPr id="12" name="Rectangle 11"/>
          <p:cNvSpPr/>
          <p:nvPr/>
        </p:nvSpPr>
        <p:spPr>
          <a:xfrm>
            <a:off x="30480" y="1752600"/>
            <a:ext cx="2514600" cy="677108"/>
          </a:xfrm>
          <a:prstGeom prst="rect">
            <a:avLst/>
          </a:prstGeom>
        </p:spPr>
        <p:txBody>
          <a:bodyPr wrap="square">
            <a:spAutoFit/>
          </a:bodyPr>
          <a:lstStyle/>
          <a:p>
            <a:pPr algn="r">
              <a:defRPr/>
            </a:pPr>
            <a:r>
              <a:rPr lang="en-US" sz="2400" b="1" dirty="0" smtClean="0">
                <a:solidFill>
                  <a:schemeClr val="bg1">
                    <a:lumMod val="50000"/>
                  </a:schemeClr>
                </a:solidFill>
                <a:latin typeface="Calibri" pitchFamily="34" charset="0"/>
              </a:rPr>
              <a:t>Public Workshop</a:t>
            </a:r>
            <a:endParaRPr lang="en-US" sz="2400" b="1" dirty="0">
              <a:solidFill>
                <a:schemeClr val="bg1">
                  <a:lumMod val="50000"/>
                </a:schemeClr>
              </a:solidFill>
              <a:latin typeface="Calibri" pitchFamily="34" charset="0"/>
            </a:endParaRPr>
          </a:p>
          <a:p>
            <a:pPr algn="r">
              <a:defRPr/>
            </a:pPr>
            <a:r>
              <a:rPr lang="en-US" sz="1400" b="1" dirty="0" smtClean="0">
                <a:solidFill>
                  <a:schemeClr val="bg1">
                    <a:lumMod val="50000"/>
                  </a:schemeClr>
                </a:solidFill>
                <a:latin typeface="Calibri" pitchFamily="34" charset="0"/>
              </a:rPr>
              <a:t>Saturday, January 11</a:t>
            </a:r>
            <a:r>
              <a:rPr lang="en-US" sz="1400" b="1" baseline="30000" dirty="0" smtClean="0">
                <a:solidFill>
                  <a:schemeClr val="bg1">
                    <a:lumMod val="50000"/>
                  </a:schemeClr>
                </a:solidFill>
                <a:latin typeface="Calibri" pitchFamily="34" charset="0"/>
              </a:rPr>
              <a:t>th</a:t>
            </a:r>
            <a:r>
              <a:rPr lang="en-US" sz="1400" b="1" dirty="0">
                <a:solidFill>
                  <a:schemeClr val="bg1">
                    <a:lumMod val="50000"/>
                  </a:schemeClr>
                </a:solidFill>
                <a:latin typeface="Calibri" pitchFamily="34" charset="0"/>
              </a:rPr>
              <a:t>, </a:t>
            </a:r>
            <a:r>
              <a:rPr lang="en-US" sz="1400" b="1" dirty="0" smtClean="0">
                <a:solidFill>
                  <a:schemeClr val="bg1">
                    <a:lumMod val="50000"/>
                  </a:schemeClr>
                </a:solidFill>
                <a:latin typeface="Calibri" pitchFamily="34" charset="0"/>
              </a:rPr>
              <a:t>2014</a:t>
            </a:r>
            <a:endParaRPr lang="en-US" sz="1400" b="1" dirty="0">
              <a:solidFill>
                <a:schemeClr val="bg1">
                  <a:lumMod val="50000"/>
                </a:schemeClr>
              </a:solidFill>
              <a:latin typeface="Calibri" pitchFamily="34" charset="0"/>
            </a:endParaRPr>
          </a:p>
        </p:txBody>
      </p:sp>
      <p:sp>
        <p:nvSpPr>
          <p:cNvPr id="11" name="Rectangle 10"/>
          <p:cNvSpPr/>
          <p:nvPr/>
        </p:nvSpPr>
        <p:spPr>
          <a:xfrm>
            <a:off x="-7620" y="4114800"/>
            <a:ext cx="2514600" cy="400110"/>
          </a:xfrm>
          <a:prstGeom prst="rect">
            <a:avLst/>
          </a:prstGeom>
        </p:spPr>
        <p:txBody>
          <a:bodyPr wrap="square">
            <a:spAutoFit/>
          </a:bodyPr>
          <a:lstStyle/>
          <a:p>
            <a:pPr algn="r">
              <a:defRPr/>
            </a:pPr>
            <a:r>
              <a:rPr lang="en-US" sz="2000" dirty="0" smtClean="0">
                <a:solidFill>
                  <a:schemeClr val="accent3">
                    <a:lumMod val="75000"/>
                  </a:schemeClr>
                </a:solidFill>
                <a:latin typeface="Calibri" pitchFamily="34" charset="0"/>
              </a:rPr>
              <a:t>Alec Stevens</a:t>
            </a:r>
            <a:endParaRPr lang="en-US" sz="2000" dirty="0">
              <a:solidFill>
                <a:schemeClr val="accent3">
                  <a:lumMod val="75000"/>
                </a:schemeClr>
              </a:solidFill>
              <a:latin typeface="Calibri" pitchFamily="34" charset="0"/>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xmlns="" val="0"/>
              </a:ext>
            </a:extLst>
          </a:blip>
          <a:srcRect l="4919" t="6566" r="5604"/>
          <a:stretch/>
        </p:blipFill>
        <p:spPr>
          <a:xfrm>
            <a:off x="2743200" y="2198266"/>
            <a:ext cx="5715000" cy="4611432"/>
          </a:xfrm>
          <a:prstGeom prst="rect">
            <a:avLst/>
          </a:prstGeom>
        </p:spPr>
      </p:pic>
    </p:spTree>
    <p:extLst>
      <p:ext uri="{BB962C8B-B14F-4D97-AF65-F5344CB8AC3E}">
        <p14:creationId xmlns:p14="http://schemas.microsoft.com/office/powerpoint/2010/main" xmlns="" val="32930621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9144000" cy="124968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53340" y="1249680"/>
            <a:ext cx="9144000" cy="3048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4" name="Straight Connector 13"/>
          <p:cNvCxnSpPr/>
          <p:nvPr/>
        </p:nvCxnSpPr>
        <p:spPr>
          <a:xfrm>
            <a:off x="2590800" y="0"/>
            <a:ext cx="0" cy="6858000"/>
          </a:xfrm>
          <a:prstGeom prst="line">
            <a:avLst/>
          </a:prstGeom>
          <a:ln w="19050">
            <a:solidFill>
              <a:schemeClr val="tx1">
                <a:lumMod val="65000"/>
                <a:lumOff val="3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055" name="Picture 4" descr="C:\Documents and Settings\Administrator\My Documents\LA Work\Dodson&amp;Flinker Log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2890" y="6323795"/>
            <a:ext cx="22098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6" name="Picture 5"/>
          <p:cNvPicPr>
            <a:picLocks noChangeAspect="1" noChangeArrowheads="1"/>
          </p:cNvPicPr>
          <p:nvPr/>
        </p:nvPicPr>
        <p:blipFill>
          <a:blip r:embed="rId3" cstate="print">
            <a:grayscl/>
            <a:extLst>
              <a:ext uri="{28A0092B-C50C-407E-A947-70E740481C1C}">
                <a14:useLocalDpi xmlns:a14="http://schemas.microsoft.com/office/drawing/2010/main" xmlns="" val="0"/>
              </a:ext>
            </a:extLst>
          </a:blip>
          <a:srcRect l="23808" t="19048" r="51428" b="74095"/>
          <a:stretch>
            <a:fillRect/>
          </a:stretch>
        </p:blipFill>
        <p:spPr bwMode="auto">
          <a:xfrm>
            <a:off x="186690" y="5914220"/>
            <a:ext cx="23622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Text Box 5"/>
          <p:cNvSpPr txBox="1">
            <a:spLocks noChangeArrowheads="1"/>
          </p:cNvSpPr>
          <p:nvPr/>
        </p:nvSpPr>
        <p:spPr bwMode="auto">
          <a:xfrm>
            <a:off x="2590800" y="141684"/>
            <a:ext cx="4800600" cy="1107996"/>
          </a:xfrm>
          <a:prstGeom prst="rect">
            <a:avLst/>
          </a:prstGeom>
          <a:noFill/>
          <a:ln w="9525">
            <a:noFill/>
            <a:miter lim="800000"/>
            <a:headEnd/>
            <a:tailEnd/>
          </a:ln>
          <a:effectLst/>
        </p:spPr>
        <p:txBody>
          <a:bodyPr>
            <a:spAutoFit/>
          </a:bodyPr>
          <a:lstStyle/>
          <a:p>
            <a:pPr algn="r">
              <a:spcBef>
                <a:spcPct val="50000"/>
              </a:spcBef>
              <a:defRPr/>
            </a:pPr>
            <a:r>
              <a:rPr lang="en-US" sz="6600" b="1" dirty="0" smtClean="0">
                <a:solidFill>
                  <a:schemeClr val="accent3">
                    <a:lumMod val="75000"/>
                  </a:schemeClr>
                </a:solidFill>
                <a:latin typeface="Calibri" pitchFamily="34" charset="0"/>
              </a:rPr>
              <a:t>VISIONING</a:t>
            </a:r>
            <a:endParaRPr lang="en-US" sz="4000" b="1" dirty="0">
              <a:solidFill>
                <a:schemeClr val="accent3">
                  <a:lumMod val="75000"/>
                </a:schemeClr>
              </a:solidFill>
              <a:latin typeface="Calibri" pitchFamily="34" charset="0"/>
            </a:endParaRPr>
          </a:p>
        </p:txBody>
      </p:sp>
      <p:sp>
        <p:nvSpPr>
          <p:cNvPr id="18" name="Rectangle 17"/>
          <p:cNvSpPr/>
          <p:nvPr/>
        </p:nvSpPr>
        <p:spPr>
          <a:xfrm>
            <a:off x="-53340" y="280183"/>
            <a:ext cx="2541588" cy="830997"/>
          </a:xfrm>
          <a:prstGeom prst="rect">
            <a:avLst/>
          </a:prstGeom>
        </p:spPr>
        <p:txBody>
          <a:bodyPr>
            <a:spAutoFit/>
          </a:bodyPr>
          <a:lstStyle/>
          <a:p>
            <a:pPr algn="r">
              <a:defRPr/>
            </a:pPr>
            <a:r>
              <a:rPr lang="en-US" sz="2400" b="1" dirty="0" smtClean="0">
                <a:solidFill>
                  <a:schemeClr val="accent3">
                    <a:lumMod val="75000"/>
                  </a:schemeClr>
                </a:solidFill>
                <a:latin typeface="Calibri" pitchFamily="34" charset="0"/>
              </a:rPr>
              <a:t>Medfield State Hospital </a:t>
            </a:r>
            <a:endParaRPr lang="en-US" sz="2400" b="1" dirty="0">
              <a:solidFill>
                <a:schemeClr val="accent3">
                  <a:lumMod val="75000"/>
                </a:schemeClr>
              </a:solidFill>
            </a:endParaRPr>
          </a:p>
        </p:txBody>
      </p:sp>
      <p:sp>
        <p:nvSpPr>
          <p:cNvPr id="15" name="Rectangle 14"/>
          <p:cNvSpPr/>
          <p:nvPr/>
        </p:nvSpPr>
        <p:spPr>
          <a:xfrm>
            <a:off x="2594610" y="1752600"/>
            <a:ext cx="6496050" cy="754053"/>
          </a:xfrm>
          <a:prstGeom prst="rect">
            <a:avLst/>
          </a:prstGeom>
        </p:spPr>
        <p:txBody>
          <a:bodyPr wrap="square">
            <a:spAutoFit/>
          </a:bodyPr>
          <a:lstStyle/>
          <a:p>
            <a:pPr>
              <a:spcAft>
                <a:spcPts val="600"/>
              </a:spcAft>
              <a:defRPr/>
            </a:pPr>
            <a:r>
              <a:rPr lang="en-US" dirty="0" smtClean="0">
                <a:latin typeface="Calibri" pitchFamily="34" charset="0"/>
              </a:rPr>
              <a:t>  </a:t>
            </a:r>
            <a:r>
              <a:rPr lang="en-US" sz="2400" b="1" dirty="0" smtClean="0">
                <a:latin typeface="Calibri" pitchFamily="34" charset="0"/>
              </a:rPr>
              <a:t>COMMUNITY SURVEY RESULTS</a:t>
            </a:r>
            <a:r>
              <a:rPr lang="en-US" sz="2000" dirty="0" smtClean="0">
                <a:latin typeface="Calibri" pitchFamily="34" charset="0"/>
              </a:rPr>
              <a:t> </a:t>
            </a:r>
            <a:endParaRPr lang="en-US" sz="2000" dirty="0">
              <a:latin typeface="Calibri" pitchFamily="34" charset="0"/>
            </a:endParaRPr>
          </a:p>
          <a:p>
            <a:pPr>
              <a:defRPr/>
            </a:pPr>
            <a:r>
              <a:rPr lang="en-US" sz="1400" dirty="0">
                <a:latin typeface="Calibri" pitchFamily="34" charset="0"/>
              </a:rPr>
              <a:t>	</a:t>
            </a:r>
            <a:endParaRPr lang="en-US" dirty="0"/>
          </a:p>
        </p:txBody>
      </p:sp>
      <p:sp>
        <p:nvSpPr>
          <p:cNvPr id="12" name="Rectangle 11"/>
          <p:cNvSpPr/>
          <p:nvPr/>
        </p:nvSpPr>
        <p:spPr>
          <a:xfrm>
            <a:off x="30480" y="1752600"/>
            <a:ext cx="2514600" cy="677108"/>
          </a:xfrm>
          <a:prstGeom prst="rect">
            <a:avLst/>
          </a:prstGeom>
        </p:spPr>
        <p:txBody>
          <a:bodyPr wrap="square">
            <a:spAutoFit/>
          </a:bodyPr>
          <a:lstStyle/>
          <a:p>
            <a:pPr algn="r">
              <a:defRPr/>
            </a:pPr>
            <a:r>
              <a:rPr lang="en-US" sz="2400" b="1" dirty="0" smtClean="0">
                <a:solidFill>
                  <a:schemeClr val="bg1">
                    <a:lumMod val="50000"/>
                  </a:schemeClr>
                </a:solidFill>
                <a:latin typeface="Calibri" pitchFamily="34" charset="0"/>
              </a:rPr>
              <a:t>Public Workshop</a:t>
            </a:r>
            <a:endParaRPr lang="en-US" sz="2400" b="1" dirty="0">
              <a:solidFill>
                <a:schemeClr val="bg1">
                  <a:lumMod val="50000"/>
                </a:schemeClr>
              </a:solidFill>
              <a:latin typeface="Calibri" pitchFamily="34" charset="0"/>
            </a:endParaRPr>
          </a:p>
          <a:p>
            <a:pPr algn="r">
              <a:defRPr/>
            </a:pPr>
            <a:r>
              <a:rPr lang="en-US" sz="1400" b="1" dirty="0" smtClean="0">
                <a:solidFill>
                  <a:schemeClr val="bg1">
                    <a:lumMod val="50000"/>
                  </a:schemeClr>
                </a:solidFill>
                <a:latin typeface="Calibri" pitchFamily="34" charset="0"/>
              </a:rPr>
              <a:t>Saturday, January 11</a:t>
            </a:r>
            <a:r>
              <a:rPr lang="en-US" sz="1400" b="1" baseline="30000" dirty="0" smtClean="0">
                <a:solidFill>
                  <a:schemeClr val="bg1">
                    <a:lumMod val="50000"/>
                  </a:schemeClr>
                </a:solidFill>
                <a:latin typeface="Calibri" pitchFamily="34" charset="0"/>
              </a:rPr>
              <a:t>th</a:t>
            </a:r>
            <a:r>
              <a:rPr lang="en-US" sz="1400" b="1" dirty="0">
                <a:solidFill>
                  <a:schemeClr val="bg1">
                    <a:lumMod val="50000"/>
                  </a:schemeClr>
                </a:solidFill>
                <a:latin typeface="Calibri" pitchFamily="34" charset="0"/>
              </a:rPr>
              <a:t>, </a:t>
            </a:r>
            <a:r>
              <a:rPr lang="en-US" sz="1400" b="1" dirty="0" smtClean="0">
                <a:solidFill>
                  <a:schemeClr val="bg1">
                    <a:lumMod val="50000"/>
                  </a:schemeClr>
                </a:solidFill>
                <a:latin typeface="Calibri" pitchFamily="34" charset="0"/>
              </a:rPr>
              <a:t>2014</a:t>
            </a:r>
            <a:endParaRPr lang="en-US" sz="1400" b="1" dirty="0">
              <a:solidFill>
                <a:schemeClr val="bg1">
                  <a:lumMod val="50000"/>
                </a:schemeClr>
              </a:solidFill>
              <a:latin typeface="Calibri" pitchFamily="34" charset="0"/>
            </a:endParaRPr>
          </a:p>
        </p:txBody>
      </p:sp>
      <p:sp>
        <p:nvSpPr>
          <p:cNvPr id="11" name="Rectangle 10"/>
          <p:cNvSpPr/>
          <p:nvPr/>
        </p:nvSpPr>
        <p:spPr>
          <a:xfrm>
            <a:off x="-7620" y="4114800"/>
            <a:ext cx="2514600" cy="400110"/>
          </a:xfrm>
          <a:prstGeom prst="rect">
            <a:avLst/>
          </a:prstGeom>
        </p:spPr>
        <p:txBody>
          <a:bodyPr wrap="square">
            <a:spAutoFit/>
          </a:bodyPr>
          <a:lstStyle/>
          <a:p>
            <a:pPr algn="r">
              <a:defRPr/>
            </a:pPr>
            <a:r>
              <a:rPr lang="en-US" sz="2000" dirty="0" smtClean="0">
                <a:solidFill>
                  <a:schemeClr val="accent3">
                    <a:lumMod val="75000"/>
                  </a:schemeClr>
                </a:solidFill>
                <a:latin typeface="Calibri" pitchFamily="34" charset="0"/>
              </a:rPr>
              <a:t>Alec Stevens</a:t>
            </a:r>
            <a:endParaRPr lang="en-US" sz="2000" dirty="0">
              <a:solidFill>
                <a:schemeClr val="accent3">
                  <a:lumMod val="75000"/>
                </a:schemeClr>
              </a:solidFill>
              <a:latin typeface="Calibri" pitchFamily="34" charset="0"/>
            </a:endParaRPr>
          </a:p>
        </p:txBody>
      </p:sp>
      <p:graphicFrame>
        <p:nvGraphicFramePr>
          <p:cNvPr id="16" name="Chart 15"/>
          <p:cNvGraphicFramePr>
            <a:graphicFrameLocks noGrp="1"/>
          </p:cNvGraphicFramePr>
          <p:nvPr>
            <p:extLst>
              <p:ext uri="{D42A27DB-BD31-4B8C-83A1-F6EECF244321}">
                <p14:modId xmlns:p14="http://schemas.microsoft.com/office/powerpoint/2010/main" xmlns="" val="690805465"/>
              </p:ext>
            </p:extLst>
          </p:nvPr>
        </p:nvGraphicFramePr>
        <p:xfrm>
          <a:off x="2819400" y="2286000"/>
          <a:ext cx="6096000" cy="403779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xmlns="" val="40822912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9144000" cy="124968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53340" y="1249680"/>
            <a:ext cx="9144000" cy="3048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4" name="Straight Connector 13"/>
          <p:cNvCxnSpPr/>
          <p:nvPr/>
        </p:nvCxnSpPr>
        <p:spPr>
          <a:xfrm>
            <a:off x="2590800" y="0"/>
            <a:ext cx="0" cy="6858000"/>
          </a:xfrm>
          <a:prstGeom prst="line">
            <a:avLst/>
          </a:prstGeom>
          <a:ln w="19050">
            <a:solidFill>
              <a:schemeClr val="tx1">
                <a:lumMod val="65000"/>
                <a:lumOff val="3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055" name="Picture 4" descr="C:\Documents and Settings\Administrator\My Documents\LA Work\Dodson&amp;Flinker Log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2890" y="6323795"/>
            <a:ext cx="22098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6" name="Picture 5"/>
          <p:cNvPicPr>
            <a:picLocks noChangeAspect="1" noChangeArrowheads="1"/>
          </p:cNvPicPr>
          <p:nvPr/>
        </p:nvPicPr>
        <p:blipFill>
          <a:blip r:embed="rId3" cstate="print">
            <a:grayscl/>
            <a:extLst>
              <a:ext uri="{28A0092B-C50C-407E-A947-70E740481C1C}">
                <a14:useLocalDpi xmlns:a14="http://schemas.microsoft.com/office/drawing/2010/main" xmlns="" val="0"/>
              </a:ext>
            </a:extLst>
          </a:blip>
          <a:srcRect l="23808" t="19048" r="51428" b="74095"/>
          <a:stretch>
            <a:fillRect/>
          </a:stretch>
        </p:blipFill>
        <p:spPr bwMode="auto">
          <a:xfrm>
            <a:off x="186690" y="5914220"/>
            <a:ext cx="23622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Text Box 5"/>
          <p:cNvSpPr txBox="1">
            <a:spLocks noChangeArrowheads="1"/>
          </p:cNvSpPr>
          <p:nvPr/>
        </p:nvSpPr>
        <p:spPr bwMode="auto">
          <a:xfrm>
            <a:off x="2590800" y="141684"/>
            <a:ext cx="4800600" cy="1107996"/>
          </a:xfrm>
          <a:prstGeom prst="rect">
            <a:avLst/>
          </a:prstGeom>
          <a:noFill/>
          <a:ln w="9525">
            <a:noFill/>
            <a:miter lim="800000"/>
            <a:headEnd/>
            <a:tailEnd/>
          </a:ln>
          <a:effectLst/>
        </p:spPr>
        <p:txBody>
          <a:bodyPr>
            <a:spAutoFit/>
          </a:bodyPr>
          <a:lstStyle/>
          <a:p>
            <a:pPr algn="r">
              <a:spcBef>
                <a:spcPct val="50000"/>
              </a:spcBef>
              <a:defRPr/>
            </a:pPr>
            <a:r>
              <a:rPr lang="en-US" sz="6600" b="1" dirty="0" smtClean="0">
                <a:solidFill>
                  <a:schemeClr val="accent3">
                    <a:lumMod val="75000"/>
                  </a:schemeClr>
                </a:solidFill>
                <a:latin typeface="Calibri" pitchFamily="34" charset="0"/>
              </a:rPr>
              <a:t>VISIONING</a:t>
            </a:r>
            <a:endParaRPr lang="en-US" sz="4000" b="1" dirty="0">
              <a:solidFill>
                <a:schemeClr val="accent3">
                  <a:lumMod val="75000"/>
                </a:schemeClr>
              </a:solidFill>
              <a:latin typeface="Calibri" pitchFamily="34" charset="0"/>
            </a:endParaRPr>
          </a:p>
        </p:txBody>
      </p:sp>
      <p:sp>
        <p:nvSpPr>
          <p:cNvPr id="18" name="Rectangle 17"/>
          <p:cNvSpPr/>
          <p:nvPr/>
        </p:nvSpPr>
        <p:spPr>
          <a:xfrm>
            <a:off x="-53340" y="280183"/>
            <a:ext cx="2541588" cy="830997"/>
          </a:xfrm>
          <a:prstGeom prst="rect">
            <a:avLst/>
          </a:prstGeom>
        </p:spPr>
        <p:txBody>
          <a:bodyPr>
            <a:spAutoFit/>
          </a:bodyPr>
          <a:lstStyle/>
          <a:p>
            <a:pPr algn="r">
              <a:defRPr/>
            </a:pPr>
            <a:r>
              <a:rPr lang="en-US" sz="2400" b="1" dirty="0" smtClean="0">
                <a:solidFill>
                  <a:schemeClr val="accent3">
                    <a:lumMod val="75000"/>
                  </a:schemeClr>
                </a:solidFill>
                <a:latin typeface="Calibri" pitchFamily="34" charset="0"/>
              </a:rPr>
              <a:t>Medfield State Hospital </a:t>
            </a:r>
            <a:endParaRPr lang="en-US" sz="2400" b="1" dirty="0">
              <a:solidFill>
                <a:schemeClr val="accent3">
                  <a:lumMod val="75000"/>
                </a:schemeClr>
              </a:solidFill>
            </a:endParaRPr>
          </a:p>
        </p:txBody>
      </p:sp>
      <p:sp>
        <p:nvSpPr>
          <p:cNvPr id="15" name="Rectangle 14"/>
          <p:cNvSpPr/>
          <p:nvPr/>
        </p:nvSpPr>
        <p:spPr>
          <a:xfrm>
            <a:off x="2594610" y="1752600"/>
            <a:ext cx="6496050" cy="754053"/>
          </a:xfrm>
          <a:prstGeom prst="rect">
            <a:avLst/>
          </a:prstGeom>
        </p:spPr>
        <p:txBody>
          <a:bodyPr wrap="square">
            <a:spAutoFit/>
          </a:bodyPr>
          <a:lstStyle/>
          <a:p>
            <a:pPr>
              <a:spcAft>
                <a:spcPts val="600"/>
              </a:spcAft>
              <a:defRPr/>
            </a:pPr>
            <a:r>
              <a:rPr lang="en-US" dirty="0" smtClean="0">
                <a:latin typeface="Calibri" pitchFamily="34" charset="0"/>
              </a:rPr>
              <a:t>  </a:t>
            </a:r>
            <a:r>
              <a:rPr lang="en-US" sz="2400" b="1" dirty="0" smtClean="0">
                <a:latin typeface="Calibri" pitchFamily="34" charset="0"/>
              </a:rPr>
              <a:t>COMMUNITY SURVEY RESULTS</a:t>
            </a:r>
            <a:r>
              <a:rPr lang="en-US" sz="2000" dirty="0" smtClean="0">
                <a:latin typeface="Calibri" pitchFamily="34" charset="0"/>
              </a:rPr>
              <a:t> </a:t>
            </a:r>
            <a:endParaRPr lang="en-US" sz="2000" dirty="0">
              <a:latin typeface="Calibri" pitchFamily="34" charset="0"/>
            </a:endParaRPr>
          </a:p>
          <a:p>
            <a:pPr>
              <a:defRPr/>
            </a:pPr>
            <a:r>
              <a:rPr lang="en-US" sz="1400" dirty="0">
                <a:latin typeface="Calibri" pitchFamily="34" charset="0"/>
              </a:rPr>
              <a:t>	</a:t>
            </a:r>
            <a:endParaRPr lang="en-US" dirty="0"/>
          </a:p>
        </p:txBody>
      </p:sp>
      <p:sp>
        <p:nvSpPr>
          <p:cNvPr id="12" name="Rectangle 11"/>
          <p:cNvSpPr/>
          <p:nvPr/>
        </p:nvSpPr>
        <p:spPr>
          <a:xfrm>
            <a:off x="30480" y="1752600"/>
            <a:ext cx="2514600" cy="677108"/>
          </a:xfrm>
          <a:prstGeom prst="rect">
            <a:avLst/>
          </a:prstGeom>
        </p:spPr>
        <p:txBody>
          <a:bodyPr wrap="square">
            <a:spAutoFit/>
          </a:bodyPr>
          <a:lstStyle/>
          <a:p>
            <a:pPr algn="r">
              <a:defRPr/>
            </a:pPr>
            <a:r>
              <a:rPr lang="en-US" sz="2400" b="1" dirty="0" smtClean="0">
                <a:solidFill>
                  <a:schemeClr val="bg1">
                    <a:lumMod val="50000"/>
                  </a:schemeClr>
                </a:solidFill>
                <a:latin typeface="Calibri" pitchFamily="34" charset="0"/>
              </a:rPr>
              <a:t>Public Workshop</a:t>
            </a:r>
            <a:endParaRPr lang="en-US" sz="2400" b="1" dirty="0">
              <a:solidFill>
                <a:schemeClr val="bg1">
                  <a:lumMod val="50000"/>
                </a:schemeClr>
              </a:solidFill>
              <a:latin typeface="Calibri" pitchFamily="34" charset="0"/>
            </a:endParaRPr>
          </a:p>
          <a:p>
            <a:pPr algn="r">
              <a:defRPr/>
            </a:pPr>
            <a:r>
              <a:rPr lang="en-US" sz="1400" b="1" dirty="0" smtClean="0">
                <a:solidFill>
                  <a:schemeClr val="bg1">
                    <a:lumMod val="50000"/>
                  </a:schemeClr>
                </a:solidFill>
                <a:latin typeface="Calibri" pitchFamily="34" charset="0"/>
              </a:rPr>
              <a:t>Saturday, January 11</a:t>
            </a:r>
            <a:r>
              <a:rPr lang="en-US" sz="1400" b="1" baseline="30000" dirty="0" smtClean="0">
                <a:solidFill>
                  <a:schemeClr val="bg1">
                    <a:lumMod val="50000"/>
                  </a:schemeClr>
                </a:solidFill>
                <a:latin typeface="Calibri" pitchFamily="34" charset="0"/>
              </a:rPr>
              <a:t>th</a:t>
            </a:r>
            <a:r>
              <a:rPr lang="en-US" sz="1400" b="1" dirty="0">
                <a:solidFill>
                  <a:schemeClr val="bg1">
                    <a:lumMod val="50000"/>
                  </a:schemeClr>
                </a:solidFill>
                <a:latin typeface="Calibri" pitchFamily="34" charset="0"/>
              </a:rPr>
              <a:t>, </a:t>
            </a:r>
            <a:r>
              <a:rPr lang="en-US" sz="1400" b="1" dirty="0" smtClean="0">
                <a:solidFill>
                  <a:schemeClr val="bg1">
                    <a:lumMod val="50000"/>
                  </a:schemeClr>
                </a:solidFill>
                <a:latin typeface="Calibri" pitchFamily="34" charset="0"/>
              </a:rPr>
              <a:t>2014</a:t>
            </a:r>
            <a:endParaRPr lang="en-US" sz="1400" b="1" dirty="0">
              <a:solidFill>
                <a:schemeClr val="bg1">
                  <a:lumMod val="50000"/>
                </a:schemeClr>
              </a:solidFill>
              <a:latin typeface="Calibri" pitchFamily="34" charset="0"/>
            </a:endParaRPr>
          </a:p>
        </p:txBody>
      </p:sp>
      <p:sp>
        <p:nvSpPr>
          <p:cNvPr id="11" name="Rectangle 10"/>
          <p:cNvSpPr/>
          <p:nvPr/>
        </p:nvSpPr>
        <p:spPr>
          <a:xfrm>
            <a:off x="-7620" y="4114800"/>
            <a:ext cx="2514600" cy="400110"/>
          </a:xfrm>
          <a:prstGeom prst="rect">
            <a:avLst/>
          </a:prstGeom>
        </p:spPr>
        <p:txBody>
          <a:bodyPr wrap="square">
            <a:spAutoFit/>
          </a:bodyPr>
          <a:lstStyle/>
          <a:p>
            <a:pPr algn="r">
              <a:defRPr/>
            </a:pPr>
            <a:r>
              <a:rPr lang="en-US" sz="2000" dirty="0" smtClean="0">
                <a:solidFill>
                  <a:schemeClr val="accent3">
                    <a:lumMod val="75000"/>
                  </a:schemeClr>
                </a:solidFill>
                <a:latin typeface="Calibri" pitchFamily="34" charset="0"/>
              </a:rPr>
              <a:t>Alec Stevens</a:t>
            </a:r>
            <a:endParaRPr lang="en-US" sz="2000" dirty="0">
              <a:solidFill>
                <a:schemeClr val="accent3">
                  <a:lumMod val="75000"/>
                </a:schemeClr>
              </a:solidFill>
              <a:latin typeface="Calibri" pitchFamily="34" charset="0"/>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xmlns="" val="0"/>
              </a:ext>
            </a:extLst>
          </a:blip>
          <a:srcRect l="4776" t="7177" r="6215"/>
          <a:stretch/>
        </p:blipFill>
        <p:spPr>
          <a:xfrm>
            <a:off x="2819400" y="2234280"/>
            <a:ext cx="5715000" cy="4605309"/>
          </a:xfrm>
          <a:prstGeom prst="rect">
            <a:avLst/>
          </a:prstGeom>
        </p:spPr>
      </p:pic>
    </p:spTree>
    <p:extLst>
      <p:ext uri="{BB962C8B-B14F-4D97-AF65-F5344CB8AC3E}">
        <p14:creationId xmlns:p14="http://schemas.microsoft.com/office/powerpoint/2010/main" xmlns="" val="40073393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9144000" cy="124968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53340" y="1249680"/>
            <a:ext cx="9144000" cy="3048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4" name="Straight Connector 13"/>
          <p:cNvCxnSpPr/>
          <p:nvPr/>
        </p:nvCxnSpPr>
        <p:spPr>
          <a:xfrm>
            <a:off x="2590800" y="0"/>
            <a:ext cx="0" cy="6858000"/>
          </a:xfrm>
          <a:prstGeom prst="line">
            <a:avLst/>
          </a:prstGeom>
          <a:ln w="19050">
            <a:solidFill>
              <a:schemeClr val="tx1">
                <a:lumMod val="65000"/>
                <a:lumOff val="3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055" name="Picture 4" descr="C:\Documents and Settings\Administrator\My Documents\LA Work\Dodson&amp;Flinker Log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2890" y="6323795"/>
            <a:ext cx="22098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6" name="Picture 5"/>
          <p:cNvPicPr>
            <a:picLocks noChangeAspect="1" noChangeArrowheads="1"/>
          </p:cNvPicPr>
          <p:nvPr/>
        </p:nvPicPr>
        <p:blipFill>
          <a:blip r:embed="rId3" cstate="print">
            <a:grayscl/>
            <a:extLst>
              <a:ext uri="{28A0092B-C50C-407E-A947-70E740481C1C}">
                <a14:useLocalDpi xmlns:a14="http://schemas.microsoft.com/office/drawing/2010/main" xmlns="" val="0"/>
              </a:ext>
            </a:extLst>
          </a:blip>
          <a:srcRect l="23808" t="19048" r="51428" b="74095"/>
          <a:stretch>
            <a:fillRect/>
          </a:stretch>
        </p:blipFill>
        <p:spPr bwMode="auto">
          <a:xfrm>
            <a:off x="186690" y="5914220"/>
            <a:ext cx="23622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Text Box 5"/>
          <p:cNvSpPr txBox="1">
            <a:spLocks noChangeArrowheads="1"/>
          </p:cNvSpPr>
          <p:nvPr/>
        </p:nvSpPr>
        <p:spPr bwMode="auto">
          <a:xfrm>
            <a:off x="2590800" y="141684"/>
            <a:ext cx="4800600" cy="1107996"/>
          </a:xfrm>
          <a:prstGeom prst="rect">
            <a:avLst/>
          </a:prstGeom>
          <a:noFill/>
          <a:ln w="9525">
            <a:noFill/>
            <a:miter lim="800000"/>
            <a:headEnd/>
            <a:tailEnd/>
          </a:ln>
          <a:effectLst/>
        </p:spPr>
        <p:txBody>
          <a:bodyPr>
            <a:spAutoFit/>
          </a:bodyPr>
          <a:lstStyle/>
          <a:p>
            <a:pPr algn="r">
              <a:spcBef>
                <a:spcPct val="50000"/>
              </a:spcBef>
              <a:defRPr/>
            </a:pPr>
            <a:r>
              <a:rPr lang="en-US" sz="6600" b="1" dirty="0" smtClean="0">
                <a:solidFill>
                  <a:schemeClr val="accent3">
                    <a:lumMod val="75000"/>
                  </a:schemeClr>
                </a:solidFill>
                <a:latin typeface="Calibri" pitchFamily="34" charset="0"/>
              </a:rPr>
              <a:t>VISIONING</a:t>
            </a:r>
            <a:endParaRPr lang="en-US" sz="4000" b="1" dirty="0">
              <a:solidFill>
                <a:schemeClr val="accent3">
                  <a:lumMod val="75000"/>
                </a:schemeClr>
              </a:solidFill>
              <a:latin typeface="Calibri" pitchFamily="34" charset="0"/>
            </a:endParaRPr>
          </a:p>
        </p:txBody>
      </p:sp>
      <p:sp>
        <p:nvSpPr>
          <p:cNvPr id="18" name="Rectangle 17"/>
          <p:cNvSpPr/>
          <p:nvPr/>
        </p:nvSpPr>
        <p:spPr>
          <a:xfrm>
            <a:off x="-53340" y="280183"/>
            <a:ext cx="2541588" cy="830997"/>
          </a:xfrm>
          <a:prstGeom prst="rect">
            <a:avLst/>
          </a:prstGeom>
        </p:spPr>
        <p:txBody>
          <a:bodyPr>
            <a:spAutoFit/>
          </a:bodyPr>
          <a:lstStyle/>
          <a:p>
            <a:pPr algn="r">
              <a:defRPr/>
            </a:pPr>
            <a:r>
              <a:rPr lang="en-US" sz="2400" b="1" dirty="0" smtClean="0">
                <a:solidFill>
                  <a:schemeClr val="accent3">
                    <a:lumMod val="75000"/>
                  </a:schemeClr>
                </a:solidFill>
                <a:latin typeface="Calibri" pitchFamily="34" charset="0"/>
              </a:rPr>
              <a:t>Medfield State Hospital </a:t>
            </a:r>
            <a:endParaRPr lang="en-US" sz="2400" b="1" dirty="0">
              <a:solidFill>
                <a:schemeClr val="accent3">
                  <a:lumMod val="75000"/>
                </a:schemeClr>
              </a:solidFill>
            </a:endParaRPr>
          </a:p>
        </p:txBody>
      </p:sp>
      <p:sp>
        <p:nvSpPr>
          <p:cNvPr id="15" name="Rectangle 14"/>
          <p:cNvSpPr/>
          <p:nvPr/>
        </p:nvSpPr>
        <p:spPr>
          <a:xfrm>
            <a:off x="2594610" y="1752600"/>
            <a:ext cx="6496050" cy="754053"/>
          </a:xfrm>
          <a:prstGeom prst="rect">
            <a:avLst/>
          </a:prstGeom>
        </p:spPr>
        <p:txBody>
          <a:bodyPr wrap="square">
            <a:spAutoFit/>
          </a:bodyPr>
          <a:lstStyle/>
          <a:p>
            <a:pPr>
              <a:spcAft>
                <a:spcPts val="600"/>
              </a:spcAft>
              <a:defRPr/>
            </a:pPr>
            <a:r>
              <a:rPr lang="en-US" dirty="0" smtClean="0">
                <a:latin typeface="Calibri" pitchFamily="34" charset="0"/>
              </a:rPr>
              <a:t>  </a:t>
            </a:r>
            <a:r>
              <a:rPr lang="en-US" sz="2400" b="1" dirty="0" smtClean="0">
                <a:latin typeface="Calibri" pitchFamily="34" charset="0"/>
              </a:rPr>
              <a:t>COMMUNITY SURVEY RESULTS</a:t>
            </a:r>
            <a:r>
              <a:rPr lang="en-US" sz="2000" dirty="0" smtClean="0">
                <a:latin typeface="Calibri" pitchFamily="34" charset="0"/>
              </a:rPr>
              <a:t> </a:t>
            </a:r>
            <a:endParaRPr lang="en-US" sz="2000" dirty="0">
              <a:latin typeface="Calibri" pitchFamily="34" charset="0"/>
            </a:endParaRPr>
          </a:p>
          <a:p>
            <a:pPr>
              <a:defRPr/>
            </a:pPr>
            <a:r>
              <a:rPr lang="en-US" sz="1400" dirty="0">
                <a:latin typeface="Calibri" pitchFamily="34" charset="0"/>
              </a:rPr>
              <a:t>	</a:t>
            </a:r>
            <a:endParaRPr lang="en-US" dirty="0"/>
          </a:p>
        </p:txBody>
      </p:sp>
      <p:sp>
        <p:nvSpPr>
          <p:cNvPr id="12" name="Rectangle 11"/>
          <p:cNvSpPr/>
          <p:nvPr/>
        </p:nvSpPr>
        <p:spPr>
          <a:xfrm>
            <a:off x="30480" y="1752600"/>
            <a:ext cx="2514600" cy="677108"/>
          </a:xfrm>
          <a:prstGeom prst="rect">
            <a:avLst/>
          </a:prstGeom>
        </p:spPr>
        <p:txBody>
          <a:bodyPr wrap="square">
            <a:spAutoFit/>
          </a:bodyPr>
          <a:lstStyle/>
          <a:p>
            <a:pPr algn="r">
              <a:defRPr/>
            </a:pPr>
            <a:r>
              <a:rPr lang="en-US" sz="2400" b="1" dirty="0" smtClean="0">
                <a:solidFill>
                  <a:schemeClr val="bg1">
                    <a:lumMod val="50000"/>
                  </a:schemeClr>
                </a:solidFill>
                <a:latin typeface="Calibri" pitchFamily="34" charset="0"/>
              </a:rPr>
              <a:t>Public Workshop</a:t>
            </a:r>
            <a:endParaRPr lang="en-US" sz="2400" b="1" dirty="0">
              <a:solidFill>
                <a:schemeClr val="bg1">
                  <a:lumMod val="50000"/>
                </a:schemeClr>
              </a:solidFill>
              <a:latin typeface="Calibri" pitchFamily="34" charset="0"/>
            </a:endParaRPr>
          </a:p>
          <a:p>
            <a:pPr algn="r">
              <a:defRPr/>
            </a:pPr>
            <a:r>
              <a:rPr lang="en-US" sz="1400" b="1" dirty="0" smtClean="0">
                <a:solidFill>
                  <a:schemeClr val="bg1">
                    <a:lumMod val="50000"/>
                  </a:schemeClr>
                </a:solidFill>
                <a:latin typeface="Calibri" pitchFamily="34" charset="0"/>
              </a:rPr>
              <a:t>Saturday, January 11</a:t>
            </a:r>
            <a:r>
              <a:rPr lang="en-US" sz="1400" b="1" baseline="30000" dirty="0" smtClean="0">
                <a:solidFill>
                  <a:schemeClr val="bg1">
                    <a:lumMod val="50000"/>
                  </a:schemeClr>
                </a:solidFill>
                <a:latin typeface="Calibri" pitchFamily="34" charset="0"/>
              </a:rPr>
              <a:t>th</a:t>
            </a:r>
            <a:r>
              <a:rPr lang="en-US" sz="1400" b="1" dirty="0">
                <a:solidFill>
                  <a:schemeClr val="bg1">
                    <a:lumMod val="50000"/>
                  </a:schemeClr>
                </a:solidFill>
                <a:latin typeface="Calibri" pitchFamily="34" charset="0"/>
              </a:rPr>
              <a:t>, </a:t>
            </a:r>
            <a:r>
              <a:rPr lang="en-US" sz="1400" b="1" dirty="0" smtClean="0">
                <a:solidFill>
                  <a:schemeClr val="bg1">
                    <a:lumMod val="50000"/>
                  </a:schemeClr>
                </a:solidFill>
                <a:latin typeface="Calibri" pitchFamily="34" charset="0"/>
              </a:rPr>
              <a:t>2014</a:t>
            </a:r>
            <a:endParaRPr lang="en-US" sz="1400" b="1" dirty="0">
              <a:solidFill>
                <a:schemeClr val="bg1">
                  <a:lumMod val="50000"/>
                </a:schemeClr>
              </a:solidFill>
              <a:latin typeface="Calibri" pitchFamily="34" charset="0"/>
            </a:endParaRPr>
          </a:p>
        </p:txBody>
      </p:sp>
      <p:sp>
        <p:nvSpPr>
          <p:cNvPr id="11" name="Rectangle 10"/>
          <p:cNvSpPr/>
          <p:nvPr/>
        </p:nvSpPr>
        <p:spPr>
          <a:xfrm>
            <a:off x="-7620" y="4114800"/>
            <a:ext cx="2514600" cy="400110"/>
          </a:xfrm>
          <a:prstGeom prst="rect">
            <a:avLst/>
          </a:prstGeom>
        </p:spPr>
        <p:txBody>
          <a:bodyPr wrap="square">
            <a:spAutoFit/>
          </a:bodyPr>
          <a:lstStyle/>
          <a:p>
            <a:pPr algn="r">
              <a:defRPr/>
            </a:pPr>
            <a:r>
              <a:rPr lang="en-US" sz="2000" dirty="0" smtClean="0">
                <a:solidFill>
                  <a:schemeClr val="accent3">
                    <a:lumMod val="75000"/>
                  </a:schemeClr>
                </a:solidFill>
                <a:latin typeface="Calibri" pitchFamily="34" charset="0"/>
              </a:rPr>
              <a:t>Alec Stevens</a:t>
            </a:r>
            <a:endParaRPr lang="en-US" sz="2000" dirty="0">
              <a:solidFill>
                <a:schemeClr val="accent3">
                  <a:lumMod val="75000"/>
                </a:schemeClr>
              </a:solidFill>
              <a:latin typeface="Calibri" pitchFamily="34" charset="0"/>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xmlns="" val="0"/>
              </a:ext>
            </a:extLst>
          </a:blip>
          <a:srcRect l="4062" t="6746" r="4834"/>
          <a:stretch/>
        </p:blipFill>
        <p:spPr>
          <a:xfrm>
            <a:off x="2899409" y="2338299"/>
            <a:ext cx="5634991" cy="4457074"/>
          </a:xfrm>
          <a:prstGeom prst="rect">
            <a:avLst/>
          </a:prstGeom>
        </p:spPr>
      </p:pic>
    </p:spTree>
    <p:extLst>
      <p:ext uri="{BB962C8B-B14F-4D97-AF65-F5344CB8AC3E}">
        <p14:creationId xmlns:p14="http://schemas.microsoft.com/office/powerpoint/2010/main" xmlns="" val="40073393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9144000" cy="124968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53340" y="1249680"/>
            <a:ext cx="9144000" cy="3048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4" name="Straight Connector 13"/>
          <p:cNvCxnSpPr/>
          <p:nvPr/>
        </p:nvCxnSpPr>
        <p:spPr>
          <a:xfrm>
            <a:off x="2590800" y="0"/>
            <a:ext cx="0" cy="6858000"/>
          </a:xfrm>
          <a:prstGeom prst="line">
            <a:avLst/>
          </a:prstGeom>
          <a:ln w="19050">
            <a:solidFill>
              <a:schemeClr val="tx1">
                <a:lumMod val="65000"/>
                <a:lumOff val="3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055" name="Picture 4" descr="C:\Documents and Settings\Administrator\My Documents\LA Work\Dodson&amp;Flinker Log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2890" y="6323795"/>
            <a:ext cx="22098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6" name="Picture 5"/>
          <p:cNvPicPr>
            <a:picLocks noChangeAspect="1" noChangeArrowheads="1"/>
          </p:cNvPicPr>
          <p:nvPr/>
        </p:nvPicPr>
        <p:blipFill>
          <a:blip r:embed="rId3" cstate="print">
            <a:grayscl/>
            <a:extLst>
              <a:ext uri="{28A0092B-C50C-407E-A947-70E740481C1C}">
                <a14:useLocalDpi xmlns:a14="http://schemas.microsoft.com/office/drawing/2010/main" xmlns="" val="0"/>
              </a:ext>
            </a:extLst>
          </a:blip>
          <a:srcRect l="23808" t="19048" r="51428" b="74095"/>
          <a:stretch>
            <a:fillRect/>
          </a:stretch>
        </p:blipFill>
        <p:spPr bwMode="auto">
          <a:xfrm>
            <a:off x="186690" y="5914220"/>
            <a:ext cx="23622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Text Box 5"/>
          <p:cNvSpPr txBox="1">
            <a:spLocks noChangeArrowheads="1"/>
          </p:cNvSpPr>
          <p:nvPr/>
        </p:nvSpPr>
        <p:spPr bwMode="auto">
          <a:xfrm>
            <a:off x="2590800" y="141684"/>
            <a:ext cx="4800600" cy="1107996"/>
          </a:xfrm>
          <a:prstGeom prst="rect">
            <a:avLst/>
          </a:prstGeom>
          <a:noFill/>
          <a:ln w="9525">
            <a:noFill/>
            <a:miter lim="800000"/>
            <a:headEnd/>
            <a:tailEnd/>
          </a:ln>
          <a:effectLst/>
        </p:spPr>
        <p:txBody>
          <a:bodyPr>
            <a:spAutoFit/>
          </a:bodyPr>
          <a:lstStyle/>
          <a:p>
            <a:pPr algn="r">
              <a:spcBef>
                <a:spcPct val="50000"/>
              </a:spcBef>
              <a:defRPr/>
            </a:pPr>
            <a:r>
              <a:rPr lang="en-US" sz="6600" b="1" dirty="0" smtClean="0">
                <a:solidFill>
                  <a:schemeClr val="accent3">
                    <a:lumMod val="75000"/>
                  </a:schemeClr>
                </a:solidFill>
                <a:latin typeface="Calibri" pitchFamily="34" charset="0"/>
              </a:rPr>
              <a:t>VISIONING</a:t>
            </a:r>
            <a:endParaRPr lang="en-US" sz="4000" b="1" dirty="0">
              <a:solidFill>
                <a:schemeClr val="accent3">
                  <a:lumMod val="75000"/>
                </a:schemeClr>
              </a:solidFill>
              <a:latin typeface="Calibri" pitchFamily="34" charset="0"/>
            </a:endParaRPr>
          </a:p>
        </p:txBody>
      </p:sp>
      <p:sp>
        <p:nvSpPr>
          <p:cNvPr id="18" name="Rectangle 17"/>
          <p:cNvSpPr/>
          <p:nvPr/>
        </p:nvSpPr>
        <p:spPr>
          <a:xfrm>
            <a:off x="-53340" y="280183"/>
            <a:ext cx="2541588" cy="830997"/>
          </a:xfrm>
          <a:prstGeom prst="rect">
            <a:avLst/>
          </a:prstGeom>
        </p:spPr>
        <p:txBody>
          <a:bodyPr>
            <a:spAutoFit/>
          </a:bodyPr>
          <a:lstStyle/>
          <a:p>
            <a:pPr algn="r">
              <a:defRPr/>
            </a:pPr>
            <a:r>
              <a:rPr lang="en-US" sz="2400" b="1" dirty="0" smtClean="0">
                <a:solidFill>
                  <a:schemeClr val="accent3">
                    <a:lumMod val="75000"/>
                  </a:schemeClr>
                </a:solidFill>
                <a:latin typeface="Calibri" pitchFamily="34" charset="0"/>
              </a:rPr>
              <a:t>Medfield State Hospital </a:t>
            </a:r>
            <a:endParaRPr lang="en-US" sz="2400" b="1" dirty="0">
              <a:solidFill>
                <a:schemeClr val="accent3">
                  <a:lumMod val="75000"/>
                </a:schemeClr>
              </a:solidFill>
            </a:endParaRPr>
          </a:p>
        </p:txBody>
      </p:sp>
      <p:sp>
        <p:nvSpPr>
          <p:cNvPr id="15" name="Rectangle 14"/>
          <p:cNvSpPr/>
          <p:nvPr/>
        </p:nvSpPr>
        <p:spPr>
          <a:xfrm>
            <a:off x="2594610" y="2110204"/>
            <a:ext cx="6496050" cy="4124206"/>
          </a:xfrm>
          <a:prstGeom prst="rect">
            <a:avLst/>
          </a:prstGeom>
        </p:spPr>
        <p:txBody>
          <a:bodyPr wrap="square">
            <a:spAutoFit/>
          </a:bodyPr>
          <a:lstStyle/>
          <a:p>
            <a:pPr>
              <a:spcAft>
                <a:spcPts val="600"/>
              </a:spcAft>
              <a:defRPr/>
            </a:pPr>
            <a:r>
              <a:rPr lang="en-US" dirty="0" smtClean="0">
                <a:latin typeface="Calibri" pitchFamily="34" charset="0"/>
              </a:rPr>
              <a:t>  </a:t>
            </a:r>
            <a:endParaRPr lang="en-US" dirty="0">
              <a:latin typeface="Calibri" pitchFamily="34" charset="0"/>
            </a:endParaRPr>
          </a:p>
          <a:p>
            <a:pPr>
              <a:spcAft>
                <a:spcPts val="600"/>
              </a:spcAft>
              <a:defRPr/>
            </a:pPr>
            <a:r>
              <a:rPr lang="en-US" sz="2400" b="1" dirty="0" smtClean="0">
                <a:latin typeface="Calibri" pitchFamily="34" charset="0"/>
              </a:rPr>
              <a:t>LUNCH &amp; LEARN</a:t>
            </a:r>
          </a:p>
          <a:p>
            <a:pPr marL="742950" indent="-285750">
              <a:spcBef>
                <a:spcPts val="600"/>
              </a:spcBef>
              <a:spcAft>
                <a:spcPts val="600"/>
              </a:spcAft>
              <a:buFont typeface="Arial" pitchFamily="34" charset="0"/>
              <a:buChar char="•"/>
              <a:defRPr/>
            </a:pPr>
            <a:r>
              <a:rPr lang="en-US" b="1" dirty="0" smtClean="0">
                <a:latin typeface="Calibri" pitchFamily="34" charset="0"/>
              </a:rPr>
              <a:t>The Partnership Model</a:t>
            </a:r>
          </a:p>
          <a:p>
            <a:pPr marL="742950" indent="-285750">
              <a:spcBef>
                <a:spcPts val="600"/>
              </a:spcBef>
              <a:spcAft>
                <a:spcPts val="600"/>
              </a:spcAft>
              <a:buFont typeface="Arial" pitchFamily="34" charset="0"/>
              <a:buChar char="•"/>
              <a:defRPr/>
            </a:pPr>
            <a:r>
              <a:rPr lang="en-US" b="1" dirty="0" smtClean="0">
                <a:latin typeface="Calibri" pitchFamily="34" charset="0"/>
              </a:rPr>
              <a:t>Legislative Timeline</a:t>
            </a:r>
          </a:p>
          <a:p>
            <a:pPr marL="742950" indent="-285750">
              <a:spcAft>
                <a:spcPts val="600"/>
              </a:spcAft>
              <a:buFont typeface="Arial" pitchFamily="34" charset="0"/>
              <a:buChar char="•"/>
              <a:defRPr/>
            </a:pPr>
            <a:r>
              <a:rPr lang="en-US" b="1" dirty="0" smtClean="0">
                <a:latin typeface="Calibri" pitchFamily="34" charset="0"/>
              </a:rPr>
              <a:t>Building Conditions </a:t>
            </a:r>
          </a:p>
          <a:p>
            <a:pPr marL="742950" indent="-285750">
              <a:spcAft>
                <a:spcPts val="600"/>
              </a:spcAft>
              <a:buFont typeface="Arial" pitchFamily="34" charset="0"/>
              <a:buChar char="•"/>
              <a:defRPr/>
            </a:pPr>
            <a:r>
              <a:rPr lang="en-US" b="1" dirty="0" smtClean="0">
                <a:latin typeface="Calibri" pitchFamily="34" charset="0"/>
              </a:rPr>
              <a:t>Community Survey Results</a:t>
            </a:r>
          </a:p>
          <a:p>
            <a:pPr marL="742950" indent="-285750">
              <a:spcAft>
                <a:spcPts val="600"/>
              </a:spcAft>
              <a:buFont typeface="Arial" pitchFamily="34" charset="0"/>
              <a:buChar char="•"/>
              <a:defRPr/>
            </a:pPr>
            <a:r>
              <a:rPr lang="en-US" b="1" dirty="0" smtClean="0">
                <a:solidFill>
                  <a:srgbClr val="C00000"/>
                </a:solidFill>
                <a:latin typeface="Calibri" pitchFamily="34" charset="0"/>
              </a:rPr>
              <a:t>Market Potential</a:t>
            </a:r>
          </a:p>
          <a:p>
            <a:pPr marL="742950" indent="-285750">
              <a:spcAft>
                <a:spcPts val="600"/>
              </a:spcAft>
              <a:buFont typeface="Arial" pitchFamily="34" charset="0"/>
              <a:buChar char="•"/>
              <a:defRPr/>
            </a:pPr>
            <a:r>
              <a:rPr lang="en-US" b="1" dirty="0" smtClean="0">
                <a:latin typeface="Calibri" pitchFamily="34" charset="0"/>
              </a:rPr>
              <a:t>Case Studies from Other State Hospitals</a:t>
            </a:r>
          </a:p>
          <a:p>
            <a:pPr marL="742950" indent="-285750">
              <a:spcAft>
                <a:spcPts val="600"/>
              </a:spcAft>
              <a:buFont typeface="Arial" pitchFamily="34" charset="0"/>
              <a:buChar char="•"/>
              <a:defRPr/>
            </a:pPr>
            <a:endParaRPr lang="en-US" dirty="0" smtClean="0">
              <a:latin typeface="Calibri" pitchFamily="34" charset="0"/>
            </a:endParaRPr>
          </a:p>
          <a:p>
            <a:pPr>
              <a:spcAft>
                <a:spcPts val="600"/>
              </a:spcAft>
              <a:defRPr/>
            </a:pPr>
            <a:r>
              <a:rPr lang="en-US" sz="2000" dirty="0" smtClean="0">
                <a:latin typeface="Calibri" pitchFamily="34" charset="0"/>
              </a:rPr>
              <a:t>   </a:t>
            </a:r>
            <a:endParaRPr lang="en-US" sz="2000" dirty="0">
              <a:latin typeface="Calibri" pitchFamily="34" charset="0"/>
            </a:endParaRPr>
          </a:p>
          <a:p>
            <a:pPr>
              <a:defRPr/>
            </a:pPr>
            <a:r>
              <a:rPr lang="en-US" sz="1400" dirty="0">
                <a:latin typeface="Calibri" pitchFamily="34" charset="0"/>
              </a:rPr>
              <a:t>	</a:t>
            </a:r>
            <a:endParaRPr lang="en-US" dirty="0"/>
          </a:p>
        </p:txBody>
      </p:sp>
      <p:sp>
        <p:nvSpPr>
          <p:cNvPr id="12" name="Rectangle 11"/>
          <p:cNvSpPr/>
          <p:nvPr/>
        </p:nvSpPr>
        <p:spPr>
          <a:xfrm>
            <a:off x="30480" y="1752600"/>
            <a:ext cx="2514600" cy="677108"/>
          </a:xfrm>
          <a:prstGeom prst="rect">
            <a:avLst/>
          </a:prstGeom>
        </p:spPr>
        <p:txBody>
          <a:bodyPr wrap="square">
            <a:spAutoFit/>
          </a:bodyPr>
          <a:lstStyle/>
          <a:p>
            <a:pPr algn="r">
              <a:defRPr/>
            </a:pPr>
            <a:r>
              <a:rPr lang="en-US" sz="2400" b="1" dirty="0" smtClean="0">
                <a:solidFill>
                  <a:schemeClr val="bg1">
                    <a:lumMod val="50000"/>
                  </a:schemeClr>
                </a:solidFill>
                <a:latin typeface="Calibri" pitchFamily="34" charset="0"/>
              </a:rPr>
              <a:t>Public Workshop</a:t>
            </a:r>
            <a:endParaRPr lang="en-US" sz="2400" b="1" dirty="0">
              <a:solidFill>
                <a:schemeClr val="bg1">
                  <a:lumMod val="50000"/>
                </a:schemeClr>
              </a:solidFill>
              <a:latin typeface="Calibri" pitchFamily="34" charset="0"/>
            </a:endParaRPr>
          </a:p>
          <a:p>
            <a:pPr algn="r">
              <a:defRPr/>
            </a:pPr>
            <a:r>
              <a:rPr lang="en-US" sz="1400" b="1" dirty="0" smtClean="0">
                <a:solidFill>
                  <a:schemeClr val="bg1">
                    <a:lumMod val="50000"/>
                  </a:schemeClr>
                </a:solidFill>
                <a:latin typeface="Calibri" pitchFamily="34" charset="0"/>
              </a:rPr>
              <a:t>Saturday, January 11</a:t>
            </a:r>
            <a:r>
              <a:rPr lang="en-US" sz="1400" b="1" baseline="30000" dirty="0" smtClean="0">
                <a:solidFill>
                  <a:schemeClr val="bg1">
                    <a:lumMod val="50000"/>
                  </a:schemeClr>
                </a:solidFill>
                <a:latin typeface="Calibri" pitchFamily="34" charset="0"/>
              </a:rPr>
              <a:t>th</a:t>
            </a:r>
            <a:r>
              <a:rPr lang="en-US" sz="1400" b="1" dirty="0">
                <a:solidFill>
                  <a:schemeClr val="bg1">
                    <a:lumMod val="50000"/>
                  </a:schemeClr>
                </a:solidFill>
                <a:latin typeface="Calibri" pitchFamily="34" charset="0"/>
              </a:rPr>
              <a:t>, </a:t>
            </a:r>
            <a:r>
              <a:rPr lang="en-US" sz="1400" b="1" dirty="0" smtClean="0">
                <a:solidFill>
                  <a:schemeClr val="bg1">
                    <a:lumMod val="50000"/>
                  </a:schemeClr>
                </a:solidFill>
                <a:latin typeface="Calibri" pitchFamily="34" charset="0"/>
              </a:rPr>
              <a:t>2014</a:t>
            </a:r>
            <a:endParaRPr lang="en-US" sz="1400" b="1" dirty="0">
              <a:solidFill>
                <a:schemeClr val="bg1">
                  <a:lumMod val="50000"/>
                </a:schemeClr>
              </a:solidFill>
              <a:latin typeface="Calibri" pitchFamily="34" charset="0"/>
            </a:endParaRPr>
          </a:p>
        </p:txBody>
      </p:sp>
    </p:spTree>
    <p:extLst>
      <p:ext uri="{BB962C8B-B14F-4D97-AF65-F5344CB8AC3E}">
        <p14:creationId xmlns:p14="http://schemas.microsoft.com/office/powerpoint/2010/main" xmlns="" val="14163416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9144000" cy="124968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53340" y="1249680"/>
            <a:ext cx="9144000" cy="3048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4" name="Straight Connector 13"/>
          <p:cNvCxnSpPr/>
          <p:nvPr/>
        </p:nvCxnSpPr>
        <p:spPr>
          <a:xfrm>
            <a:off x="2590800" y="0"/>
            <a:ext cx="0" cy="6858000"/>
          </a:xfrm>
          <a:prstGeom prst="line">
            <a:avLst/>
          </a:prstGeom>
          <a:ln w="19050">
            <a:solidFill>
              <a:schemeClr val="tx1">
                <a:lumMod val="65000"/>
                <a:lumOff val="3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055" name="Picture 4" descr="C:\Documents and Settings\Administrator\My Documents\LA Work\Dodson&amp;Flinker Log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2890" y="6323795"/>
            <a:ext cx="22098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6" name="Picture 5"/>
          <p:cNvPicPr>
            <a:picLocks noChangeAspect="1" noChangeArrowheads="1"/>
          </p:cNvPicPr>
          <p:nvPr/>
        </p:nvPicPr>
        <p:blipFill>
          <a:blip r:embed="rId3" cstate="print">
            <a:grayscl/>
            <a:extLst>
              <a:ext uri="{28A0092B-C50C-407E-A947-70E740481C1C}">
                <a14:useLocalDpi xmlns:a14="http://schemas.microsoft.com/office/drawing/2010/main" xmlns="" val="0"/>
              </a:ext>
            </a:extLst>
          </a:blip>
          <a:srcRect l="23808" t="19048" r="51428" b="74095"/>
          <a:stretch>
            <a:fillRect/>
          </a:stretch>
        </p:blipFill>
        <p:spPr bwMode="auto">
          <a:xfrm>
            <a:off x="186690" y="5914220"/>
            <a:ext cx="23622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Text Box 5"/>
          <p:cNvSpPr txBox="1">
            <a:spLocks noChangeArrowheads="1"/>
          </p:cNvSpPr>
          <p:nvPr/>
        </p:nvSpPr>
        <p:spPr bwMode="auto">
          <a:xfrm>
            <a:off x="2590800" y="141684"/>
            <a:ext cx="4800600" cy="1107996"/>
          </a:xfrm>
          <a:prstGeom prst="rect">
            <a:avLst/>
          </a:prstGeom>
          <a:noFill/>
          <a:ln w="9525">
            <a:noFill/>
            <a:miter lim="800000"/>
            <a:headEnd/>
            <a:tailEnd/>
          </a:ln>
          <a:effectLst/>
        </p:spPr>
        <p:txBody>
          <a:bodyPr>
            <a:spAutoFit/>
          </a:bodyPr>
          <a:lstStyle/>
          <a:p>
            <a:pPr algn="r">
              <a:spcBef>
                <a:spcPct val="50000"/>
              </a:spcBef>
              <a:defRPr/>
            </a:pPr>
            <a:r>
              <a:rPr lang="en-US" sz="6600" b="1" dirty="0" smtClean="0">
                <a:solidFill>
                  <a:schemeClr val="accent3">
                    <a:lumMod val="75000"/>
                  </a:schemeClr>
                </a:solidFill>
                <a:latin typeface="Calibri" pitchFamily="34" charset="0"/>
              </a:rPr>
              <a:t>VISIONING</a:t>
            </a:r>
            <a:endParaRPr lang="en-US" sz="4000" b="1" dirty="0">
              <a:solidFill>
                <a:schemeClr val="accent3">
                  <a:lumMod val="75000"/>
                </a:schemeClr>
              </a:solidFill>
              <a:latin typeface="Calibri" pitchFamily="34" charset="0"/>
            </a:endParaRPr>
          </a:p>
        </p:txBody>
      </p:sp>
      <p:sp>
        <p:nvSpPr>
          <p:cNvPr id="18" name="Rectangle 17"/>
          <p:cNvSpPr/>
          <p:nvPr/>
        </p:nvSpPr>
        <p:spPr>
          <a:xfrm>
            <a:off x="-53340" y="280183"/>
            <a:ext cx="2541588" cy="830997"/>
          </a:xfrm>
          <a:prstGeom prst="rect">
            <a:avLst/>
          </a:prstGeom>
        </p:spPr>
        <p:txBody>
          <a:bodyPr>
            <a:spAutoFit/>
          </a:bodyPr>
          <a:lstStyle/>
          <a:p>
            <a:pPr algn="r">
              <a:defRPr/>
            </a:pPr>
            <a:r>
              <a:rPr lang="en-US" sz="2400" b="1" dirty="0" smtClean="0">
                <a:solidFill>
                  <a:schemeClr val="accent3">
                    <a:lumMod val="75000"/>
                  </a:schemeClr>
                </a:solidFill>
                <a:latin typeface="Calibri" pitchFamily="34" charset="0"/>
              </a:rPr>
              <a:t>Medfield State Hospital </a:t>
            </a:r>
            <a:endParaRPr lang="en-US" sz="2400" b="1" dirty="0">
              <a:solidFill>
                <a:schemeClr val="accent3">
                  <a:lumMod val="75000"/>
                </a:schemeClr>
              </a:solidFill>
            </a:endParaRPr>
          </a:p>
        </p:txBody>
      </p:sp>
      <p:sp>
        <p:nvSpPr>
          <p:cNvPr id="15" name="Rectangle 14"/>
          <p:cNvSpPr/>
          <p:nvPr/>
        </p:nvSpPr>
        <p:spPr>
          <a:xfrm>
            <a:off x="2625090" y="1905000"/>
            <a:ext cx="6496050" cy="5370701"/>
          </a:xfrm>
          <a:prstGeom prst="rect">
            <a:avLst/>
          </a:prstGeom>
        </p:spPr>
        <p:txBody>
          <a:bodyPr wrap="square">
            <a:spAutoFit/>
          </a:bodyPr>
          <a:lstStyle/>
          <a:p>
            <a:pPr>
              <a:spcAft>
                <a:spcPts val="600"/>
              </a:spcAft>
              <a:defRPr/>
            </a:pPr>
            <a:r>
              <a:rPr lang="en-US" sz="2400" b="1" dirty="0" smtClean="0">
                <a:latin typeface="Calibri" pitchFamily="34" charset="0"/>
              </a:rPr>
              <a:t>MARKET POTENTIAL</a:t>
            </a:r>
          </a:p>
          <a:p>
            <a:r>
              <a:rPr lang="en-US" b="1" i="1" dirty="0"/>
              <a:t>Results of the 2012 Jones, Lange, LaSalle (JLL) Market </a:t>
            </a:r>
            <a:r>
              <a:rPr lang="en-US" b="1" i="1" dirty="0" smtClean="0"/>
              <a:t>Study</a:t>
            </a:r>
            <a:endParaRPr lang="en-US" b="1" i="1" dirty="0"/>
          </a:p>
          <a:p>
            <a:pPr marL="285750" lvl="0" indent="-285750">
              <a:buFont typeface="Arial" pitchFamily="34" charset="0"/>
              <a:buChar char="•"/>
            </a:pPr>
            <a:r>
              <a:rPr lang="en-US" dirty="0"/>
              <a:t>Lack of access to major highways and relatively weak market limits commercial opportunities</a:t>
            </a:r>
          </a:p>
          <a:p>
            <a:endParaRPr lang="en-US" b="1" dirty="0" smtClean="0"/>
          </a:p>
          <a:p>
            <a:r>
              <a:rPr lang="en-US" b="1" dirty="0" smtClean="0">
                <a:solidFill>
                  <a:srgbClr val="C00000"/>
                </a:solidFill>
              </a:rPr>
              <a:t>Most </a:t>
            </a:r>
            <a:r>
              <a:rPr lang="en-US" b="1" dirty="0">
                <a:solidFill>
                  <a:srgbClr val="C00000"/>
                </a:solidFill>
              </a:rPr>
              <a:t>Viable Uses</a:t>
            </a:r>
            <a:endParaRPr lang="en-US" dirty="0">
              <a:solidFill>
                <a:srgbClr val="C00000"/>
              </a:solidFill>
            </a:endParaRPr>
          </a:p>
          <a:p>
            <a:pPr marL="285750" lvl="0" indent="-285750">
              <a:buFont typeface="Arial" pitchFamily="34" charset="0"/>
              <a:buChar char="•"/>
            </a:pPr>
            <a:r>
              <a:rPr lang="en-US" u="sng" dirty="0"/>
              <a:t>Housing</a:t>
            </a:r>
            <a:r>
              <a:rPr lang="en-US" dirty="0"/>
              <a:t>: </a:t>
            </a:r>
            <a:endParaRPr lang="en-US" dirty="0" smtClean="0"/>
          </a:p>
          <a:p>
            <a:pPr marL="742950" lvl="1" indent="-285750">
              <a:buFont typeface="Arial" pitchFamily="34" charset="0"/>
              <a:buChar char="•"/>
            </a:pPr>
            <a:r>
              <a:rPr lang="en-US" dirty="0" smtClean="0"/>
              <a:t>Single </a:t>
            </a:r>
            <a:r>
              <a:rPr lang="en-US" dirty="0"/>
              <a:t>family, condominium and multifamily rental, with multifamily being the </a:t>
            </a:r>
            <a:r>
              <a:rPr lang="en-US" dirty="0" smtClean="0"/>
              <a:t>strongest.</a:t>
            </a:r>
            <a:endParaRPr lang="en-US" dirty="0"/>
          </a:p>
          <a:p>
            <a:pPr marL="285750" lvl="0" indent="-285750">
              <a:buFont typeface="Arial" pitchFamily="34" charset="0"/>
              <a:buChar char="•"/>
            </a:pPr>
            <a:r>
              <a:rPr lang="en-US" u="sng" dirty="0"/>
              <a:t>Recreation</a:t>
            </a:r>
            <a:r>
              <a:rPr lang="en-US" dirty="0"/>
              <a:t>: </a:t>
            </a:r>
            <a:endParaRPr lang="en-US" dirty="0" smtClean="0"/>
          </a:p>
          <a:p>
            <a:pPr marL="742950" lvl="1" indent="-285750">
              <a:buFont typeface="Arial" pitchFamily="34" charset="0"/>
              <a:buChar char="•"/>
            </a:pPr>
            <a:r>
              <a:rPr lang="en-US" dirty="0" smtClean="0"/>
              <a:t>Scale </a:t>
            </a:r>
            <a:r>
              <a:rPr lang="en-US" dirty="0"/>
              <a:t>of the property and demand for indoor and outdoor recreation space make this </a:t>
            </a:r>
            <a:r>
              <a:rPr lang="en-US" dirty="0" smtClean="0"/>
              <a:t>desirable use.</a:t>
            </a:r>
            <a:endParaRPr lang="en-US" dirty="0"/>
          </a:p>
          <a:p>
            <a:pPr marL="285750" lvl="0" indent="-285750">
              <a:buFont typeface="Arial" pitchFamily="34" charset="0"/>
              <a:buChar char="•"/>
            </a:pPr>
            <a:r>
              <a:rPr lang="en-US" u="sng" dirty="0"/>
              <a:t>Healthcare and/or Continuing Care Retirement</a:t>
            </a:r>
            <a:r>
              <a:rPr lang="en-US" dirty="0"/>
              <a:t>: </a:t>
            </a:r>
            <a:endParaRPr lang="en-US" dirty="0" smtClean="0"/>
          </a:p>
          <a:p>
            <a:pPr marL="742950" lvl="1" indent="-285750">
              <a:buFont typeface="Arial" pitchFamily="34" charset="0"/>
              <a:buChar char="•"/>
            </a:pPr>
            <a:r>
              <a:rPr lang="en-US" dirty="0" smtClean="0"/>
              <a:t>Aging </a:t>
            </a:r>
            <a:r>
              <a:rPr lang="en-US" dirty="0"/>
              <a:t>population and local demographics make this an attractive location.</a:t>
            </a:r>
          </a:p>
          <a:p>
            <a:pPr marL="742950" indent="-285750">
              <a:spcAft>
                <a:spcPts val="600"/>
              </a:spcAft>
              <a:buFont typeface="Arial" pitchFamily="34" charset="0"/>
              <a:buChar char="•"/>
              <a:defRPr/>
            </a:pPr>
            <a:endParaRPr lang="en-US" dirty="0" smtClean="0">
              <a:latin typeface="Calibri" pitchFamily="34" charset="0"/>
            </a:endParaRPr>
          </a:p>
          <a:p>
            <a:pPr>
              <a:spcAft>
                <a:spcPts val="600"/>
              </a:spcAft>
              <a:defRPr/>
            </a:pPr>
            <a:r>
              <a:rPr lang="en-US" sz="2000" dirty="0" smtClean="0">
                <a:latin typeface="Calibri" pitchFamily="34" charset="0"/>
              </a:rPr>
              <a:t>   </a:t>
            </a:r>
          </a:p>
          <a:p>
            <a:pPr>
              <a:defRPr/>
            </a:pPr>
            <a:r>
              <a:rPr lang="en-US" sz="1400" dirty="0">
                <a:latin typeface="Calibri" pitchFamily="34" charset="0"/>
              </a:rPr>
              <a:t>	</a:t>
            </a:r>
            <a:endParaRPr lang="en-US" dirty="0"/>
          </a:p>
        </p:txBody>
      </p:sp>
      <p:sp>
        <p:nvSpPr>
          <p:cNvPr id="12" name="Rectangle 11"/>
          <p:cNvSpPr/>
          <p:nvPr/>
        </p:nvSpPr>
        <p:spPr>
          <a:xfrm>
            <a:off x="30480" y="1752600"/>
            <a:ext cx="2514600" cy="677108"/>
          </a:xfrm>
          <a:prstGeom prst="rect">
            <a:avLst/>
          </a:prstGeom>
        </p:spPr>
        <p:txBody>
          <a:bodyPr wrap="square">
            <a:spAutoFit/>
          </a:bodyPr>
          <a:lstStyle/>
          <a:p>
            <a:pPr algn="r">
              <a:defRPr/>
            </a:pPr>
            <a:r>
              <a:rPr lang="en-US" sz="2400" b="1" dirty="0" smtClean="0">
                <a:solidFill>
                  <a:schemeClr val="bg1">
                    <a:lumMod val="50000"/>
                  </a:schemeClr>
                </a:solidFill>
                <a:latin typeface="Calibri" pitchFamily="34" charset="0"/>
              </a:rPr>
              <a:t>Public Workshop</a:t>
            </a:r>
            <a:endParaRPr lang="en-US" sz="2400" b="1" dirty="0">
              <a:solidFill>
                <a:schemeClr val="bg1">
                  <a:lumMod val="50000"/>
                </a:schemeClr>
              </a:solidFill>
              <a:latin typeface="Calibri" pitchFamily="34" charset="0"/>
            </a:endParaRPr>
          </a:p>
          <a:p>
            <a:pPr algn="r">
              <a:defRPr/>
            </a:pPr>
            <a:r>
              <a:rPr lang="en-US" sz="1400" b="1" dirty="0" smtClean="0">
                <a:solidFill>
                  <a:schemeClr val="bg1">
                    <a:lumMod val="50000"/>
                  </a:schemeClr>
                </a:solidFill>
                <a:latin typeface="Calibri" pitchFamily="34" charset="0"/>
              </a:rPr>
              <a:t>Saturday, January 11</a:t>
            </a:r>
            <a:r>
              <a:rPr lang="en-US" sz="1400" b="1" baseline="30000" dirty="0" smtClean="0">
                <a:solidFill>
                  <a:schemeClr val="bg1">
                    <a:lumMod val="50000"/>
                  </a:schemeClr>
                </a:solidFill>
                <a:latin typeface="Calibri" pitchFamily="34" charset="0"/>
              </a:rPr>
              <a:t>th</a:t>
            </a:r>
            <a:r>
              <a:rPr lang="en-US" sz="1400" b="1" dirty="0">
                <a:solidFill>
                  <a:schemeClr val="bg1">
                    <a:lumMod val="50000"/>
                  </a:schemeClr>
                </a:solidFill>
                <a:latin typeface="Calibri" pitchFamily="34" charset="0"/>
              </a:rPr>
              <a:t>, </a:t>
            </a:r>
            <a:r>
              <a:rPr lang="en-US" sz="1400" b="1" dirty="0" smtClean="0">
                <a:solidFill>
                  <a:schemeClr val="bg1">
                    <a:lumMod val="50000"/>
                  </a:schemeClr>
                </a:solidFill>
                <a:latin typeface="Calibri" pitchFamily="34" charset="0"/>
              </a:rPr>
              <a:t>2014</a:t>
            </a:r>
            <a:endParaRPr lang="en-US" sz="1400" b="1" dirty="0">
              <a:solidFill>
                <a:schemeClr val="bg1">
                  <a:lumMod val="50000"/>
                </a:schemeClr>
              </a:solidFill>
              <a:latin typeface="Calibri" pitchFamily="34" charset="0"/>
            </a:endParaRPr>
          </a:p>
        </p:txBody>
      </p:sp>
    </p:spTree>
    <p:extLst>
      <p:ext uri="{BB962C8B-B14F-4D97-AF65-F5344CB8AC3E}">
        <p14:creationId xmlns:p14="http://schemas.microsoft.com/office/powerpoint/2010/main" xmlns="" val="28848312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9144000" cy="124968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53340" y="1249680"/>
            <a:ext cx="9144000" cy="3048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4" name="Straight Connector 13"/>
          <p:cNvCxnSpPr/>
          <p:nvPr/>
        </p:nvCxnSpPr>
        <p:spPr>
          <a:xfrm>
            <a:off x="2590800" y="0"/>
            <a:ext cx="0" cy="6858000"/>
          </a:xfrm>
          <a:prstGeom prst="line">
            <a:avLst/>
          </a:prstGeom>
          <a:ln w="19050">
            <a:solidFill>
              <a:schemeClr val="tx1">
                <a:lumMod val="65000"/>
                <a:lumOff val="3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055" name="Picture 4" descr="C:\Documents and Settings\Administrator\My Documents\LA Work\Dodson&amp;Flinker Log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2890" y="6323795"/>
            <a:ext cx="22098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6" name="Picture 5"/>
          <p:cNvPicPr>
            <a:picLocks noChangeAspect="1" noChangeArrowheads="1"/>
          </p:cNvPicPr>
          <p:nvPr/>
        </p:nvPicPr>
        <p:blipFill>
          <a:blip r:embed="rId3" cstate="print">
            <a:grayscl/>
            <a:extLst>
              <a:ext uri="{28A0092B-C50C-407E-A947-70E740481C1C}">
                <a14:useLocalDpi xmlns:a14="http://schemas.microsoft.com/office/drawing/2010/main" xmlns="" val="0"/>
              </a:ext>
            </a:extLst>
          </a:blip>
          <a:srcRect l="23808" t="19048" r="51428" b="74095"/>
          <a:stretch>
            <a:fillRect/>
          </a:stretch>
        </p:blipFill>
        <p:spPr bwMode="auto">
          <a:xfrm>
            <a:off x="186690" y="5914220"/>
            <a:ext cx="23622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Text Box 5"/>
          <p:cNvSpPr txBox="1">
            <a:spLocks noChangeArrowheads="1"/>
          </p:cNvSpPr>
          <p:nvPr/>
        </p:nvSpPr>
        <p:spPr bwMode="auto">
          <a:xfrm>
            <a:off x="2590800" y="141684"/>
            <a:ext cx="4800600" cy="1107996"/>
          </a:xfrm>
          <a:prstGeom prst="rect">
            <a:avLst/>
          </a:prstGeom>
          <a:noFill/>
          <a:ln w="9525">
            <a:noFill/>
            <a:miter lim="800000"/>
            <a:headEnd/>
            <a:tailEnd/>
          </a:ln>
          <a:effectLst/>
        </p:spPr>
        <p:txBody>
          <a:bodyPr>
            <a:spAutoFit/>
          </a:bodyPr>
          <a:lstStyle/>
          <a:p>
            <a:pPr algn="r">
              <a:spcBef>
                <a:spcPct val="50000"/>
              </a:spcBef>
              <a:defRPr/>
            </a:pPr>
            <a:r>
              <a:rPr lang="en-US" sz="6600" b="1" dirty="0" smtClean="0">
                <a:solidFill>
                  <a:schemeClr val="accent3">
                    <a:lumMod val="75000"/>
                  </a:schemeClr>
                </a:solidFill>
                <a:latin typeface="Calibri" pitchFamily="34" charset="0"/>
              </a:rPr>
              <a:t>VISIONING</a:t>
            </a:r>
            <a:endParaRPr lang="en-US" sz="4000" b="1" dirty="0">
              <a:solidFill>
                <a:schemeClr val="accent3">
                  <a:lumMod val="75000"/>
                </a:schemeClr>
              </a:solidFill>
              <a:latin typeface="Calibri" pitchFamily="34" charset="0"/>
            </a:endParaRPr>
          </a:p>
        </p:txBody>
      </p:sp>
      <p:sp>
        <p:nvSpPr>
          <p:cNvPr id="18" name="Rectangle 17"/>
          <p:cNvSpPr/>
          <p:nvPr/>
        </p:nvSpPr>
        <p:spPr>
          <a:xfrm>
            <a:off x="-53340" y="280183"/>
            <a:ext cx="2541588" cy="830997"/>
          </a:xfrm>
          <a:prstGeom prst="rect">
            <a:avLst/>
          </a:prstGeom>
        </p:spPr>
        <p:txBody>
          <a:bodyPr>
            <a:spAutoFit/>
          </a:bodyPr>
          <a:lstStyle/>
          <a:p>
            <a:pPr algn="r">
              <a:defRPr/>
            </a:pPr>
            <a:r>
              <a:rPr lang="en-US" sz="2400" b="1" dirty="0" smtClean="0">
                <a:solidFill>
                  <a:schemeClr val="accent3">
                    <a:lumMod val="75000"/>
                  </a:schemeClr>
                </a:solidFill>
                <a:latin typeface="Calibri" pitchFamily="34" charset="0"/>
              </a:rPr>
              <a:t>Medfield State Hospital </a:t>
            </a:r>
            <a:endParaRPr lang="en-US" sz="2400" b="1" dirty="0">
              <a:solidFill>
                <a:schemeClr val="accent3">
                  <a:lumMod val="75000"/>
                </a:schemeClr>
              </a:solidFill>
            </a:endParaRPr>
          </a:p>
        </p:txBody>
      </p:sp>
      <p:sp>
        <p:nvSpPr>
          <p:cNvPr id="15" name="Rectangle 14"/>
          <p:cNvSpPr/>
          <p:nvPr/>
        </p:nvSpPr>
        <p:spPr>
          <a:xfrm>
            <a:off x="2625090" y="1905000"/>
            <a:ext cx="6496050" cy="4739759"/>
          </a:xfrm>
          <a:prstGeom prst="rect">
            <a:avLst/>
          </a:prstGeom>
        </p:spPr>
        <p:txBody>
          <a:bodyPr wrap="square">
            <a:spAutoFit/>
          </a:bodyPr>
          <a:lstStyle/>
          <a:p>
            <a:pPr>
              <a:spcAft>
                <a:spcPts val="600"/>
              </a:spcAft>
              <a:defRPr/>
            </a:pPr>
            <a:r>
              <a:rPr lang="en-US" sz="2400" b="1" dirty="0" smtClean="0">
                <a:latin typeface="Calibri" pitchFamily="34" charset="0"/>
              </a:rPr>
              <a:t>MARKET POTENTIAL</a:t>
            </a:r>
          </a:p>
          <a:p>
            <a:r>
              <a:rPr lang="en-US" b="1" i="1" dirty="0"/>
              <a:t>Results of the 2012 Jones, Lange, LaSalle (JLL) Market </a:t>
            </a:r>
            <a:r>
              <a:rPr lang="en-US" b="1" i="1" dirty="0" smtClean="0"/>
              <a:t>Study</a:t>
            </a:r>
            <a:endParaRPr lang="en-US" b="1" i="1" dirty="0"/>
          </a:p>
          <a:p>
            <a:endParaRPr lang="en-US" b="1" dirty="0" smtClean="0"/>
          </a:p>
          <a:p>
            <a:r>
              <a:rPr lang="en-US" b="1" dirty="0" smtClean="0">
                <a:solidFill>
                  <a:srgbClr val="C00000"/>
                </a:solidFill>
              </a:rPr>
              <a:t>Moderately </a:t>
            </a:r>
            <a:r>
              <a:rPr lang="en-US" b="1" dirty="0">
                <a:solidFill>
                  <a:srgbClr val="C00000"/>
                </a:solidFill>
              </a:rPr>
              <a:t>Viable Uses</a:t>
            </a:r>
            <a:endParaRPr lang="en-US" dirty="0">
              <a:solidFill>
                <a:srgbClr val="C00000"/>
              </a:solidFill>
            </a:endParaRPr>
          </a:p>
          <a:p>
            <a:pPr marL="285750" lvl="0" indent="-285750">
              <a:buFont typeface="Arial" pitchFamily="34" charset="0"/>
              <a:buChar char="•"/>
            </a:pPr>
            <a:r>
              <a:rPr lang="en-US" u="sng" dirty="0"/>
              <a:t>Institutional Use (Satellite Campus or Retreat/Conference Center)</a:t>
            </a:r>
            <a:r>
              <a:rPr lang="en-US" dirty="0"/>
              <a:t>:  </a:t>
            </a:r>
            <a:endParaRPr lang="en-US" dirty="0" smtClean="0"/>
          </a:p>
          <a:p>
            <a:pPr marL="742950" lvl="1" indent="-285750">
              <a:buFont typeface="Arial" pitchFamily="34" charset="0"/>
              <a:buChar char="•"/>
            </a:pPr>
            <a:r>
              <a:rPr lang="en-US" dirty="0" smtClean="0"/>
              <a:t>Attractive </a:t>
            </a:r>
            <a:r>
              <a:rPr lang="en-US" dirty="0"/>
              <a:t>site but demand for institutional use is limited.</a:t>
            </a:r>
          </a:p>
          <a:p>
            <a:pPr marL="285750" lvl="0" indent="-285750">
              <a:buFont typeface="Arial" pitchFamily="34" charset="0"/>
              <a:buChar char="•"/>
            </a:pPr>
            <a:r>
              <a:rPr lang="en-US" u="sng" dirty="0"/>
              <a:t>Life Sciences</a:t>
            </a:r>
            <a:r>
              <a:rPr lang="en-US" dirty="0"/>
              <a:t>: </a:t>
            </a:r>
            <a:endParaRPr lang="en-US" dirty="0" smtClean="0"/>
          </a:p>
          <a:p>
            <a:pPr marL="742950" lvl="1" indent="-285750">
              <a:buFont typeface="Arial" pitchFamily="34" charset="0"/>
              <a:buChar char="•"/>
            </a:pPr>
            <a:r>
              <a:rPr lang="en-US" dirty="0" smtClean="0"/>
              <a:t>This sector </a:t>
            </a:r>
            <a:r>
              <a:rPr lang="en-US" dirty="0"/>
              <a:t>tends to build ("cluster") around already </a:t>
            </a:r>
            <a:r>
              <a:rPr lang="en-US" dirty="0" smtClean="0"/>
              <a:t>established </a:t>
            </a:r>
            <a:r>
              <a:rPr lang="en-US" dirty="0"/>
              <a:t>major research institutions. </a:t>
            </a:r>
          </a:p>
          <a:p>
            <a:pPr marL="285750" lvl="0" indent="-285750">
              <a:buFont typeface="Arial" pitchFamily="34" charset="0"/>
              <a:buChar char="•"/>
            </a:pPr>
            <a:r>
              <a:rPr lang="en-US" u="sng" dirty="0"/>
              <a:t>Retail</a:t>
            </a:r>
            <a:r>
              <a:rPr lang="en-US" dirty="0"/>
              <a:t>:  </a:t>
            </a:r>
            <a:endParaRPr lang="en-US" dirty="0" smtClean="0"/>
          </a:p>
          <a:p>
            <a:pPr marL="742950" lvl="1" indent="-285750">
              <a:buFont typeface="Arial" pitchFamily="34" charset="0"/>
              <a:buChar char="•"/>
            </a:pPr>
            <a:r>
              <a:rPr lang="en-US" dirty="0" smtClean="0"/>
              <a:t>Poor </a:t>
            </a:r>
            <a:r>
              <a:rPr lang="en-US" dirty="0"/>
              <a:t>location for large scale </a:t>
            </a:r>
            <a:r>
              <a:rPr lang="en-US" dirty="0" smtClean="0"/>
              <a:t>retail.</a:t>
            </a:r>
          </a:p>
          <a:p>
            <a:pPr marL="742950" lvl="1" indent="-285750">
              <a:buFont typeface="Arial" pitchFamily="34" charset="0"/>
              <a:buChar char="•"/>
            </a:pPr>
            <a:r>
              <a:rPr lang="en-US" dirty="0" smtClean="0"/>
              <a:t>Possible </a:t>
            </a:r>
            <a:r>
              <a:rPr lang="en-US" dirty="0"/>
              <a:t>demand for </a:t>
            </a:r>
            <a:r>
              <a:rPr lang="en-US" dirty="0" smtClean="0"/>
              <a:t>small local and specialty </a:t>
            </a:r>
            <a:r>
              <a:rPr lang="en-US" dirty="0"/>
              <a:t>businesses.</a:t>
            </a:r>
          </a:p>
          <a:p>
            <a:r>
              <a:rPr lang="en-US" b="1" dirty="0"/>
              <a:t> </a:t>
            </a:r>
            <a:endParaRPr lang="en-US" dirty="0" smtClean="0">
              <a:latin typeface="Calibri" pitchFamily="34" charset="0"/>
            </a:endParaRPr>
          </a:p>
          <a:p>
            <a:pPr>
              <a:spcAft>
                <a:spcPts val="600"/>
              </a:spcAft>
              <a:defRPr/>
            </a:pPr>
            <a:r>
              <a:rPr lang="en-US" sz="2000" dirty="0" smtClean="0">
                <a:latin typeface="Calibri" pitchFamily="34" charset="0"/>
              </a:rPr>
              <a:t>   </a:t>
            </a:r>
          </a:p>
          <a:p>
            <a:pPr>
              <a:defRPr/>
            </a:pPr>
            <a:r>
              <a:rPr lang="en-US" sz="1400" dirty="0">
                <a:latin typeface="Calibri" pitchFamily="34" charset="0"/>
              </a:rPr>
              <a:t>	</a:t>
            </a:r>
            <a:endParaRPr lang="en-US" dirty="0"/>
          </a:p>
        </p:txBody>
      </p:sp>
      <p:sp>
        <p:nvSpPr>
          <p:cNvPr id="12" name="Rectangle 11"/>
          <p:cNvSpPr/>
          <p:nvPr/>
        </p:nvSpPr>
        <p:spPr>
          <a:xfrm>
            <a:off x="30480" y="1752600"/>
            <a:ext cx="2514600" cy="677108"/>
          </a:xfrm>
          <a:prstGeom prst="rect">
            <a:avLst/>
          </a:prstGeom>
        </p:spPr>
        <p:txBody>
          <a:bodyPr wrap="square">
            <a:spAutoFit/>
          </a:bodyPr>
          <a:lstStyle/>
          <a:p>
            <a:pPr algn="r">
              <a:defRPr/>
            </a:pPr>
            <a:r>
              <a:rPr lang="en-US" sz="2400" b="1" dirty="0" smtClean="0">
                <a:solidFill>
                  <a:schemeClr val="bg1">
                    <a:lumMod val="50000"/>
                  </a:schemeClr>
                </a:solidFill>
                <a:latin typeface="Calibri" pitchFamily="34" charset="0"/>
              </a:rPr>
              <a:t>Public Workshop</a:t>
            </a:r>
            <a:endParaRPr lang="en-US" sz="2400" b="1" dirty="0">
              <a:solidFill>
                <a:schemeClr val="bg1">
                  <a:lumMod val="50000"/>
                </a:schemeClr>
              </a:solidFill>
              <a:latin typeface="Calibri" pitchFamily="34" charset="0"/>
            </a:endParaRPr>
          </a:p>
          <a:p>
            <a:pPr algn="r">
              <a:defRPr/>
            </a:pPr>
            <a:r>
              <a:rPr lang="en-US" sz="1400" b="1" dirty="0" smtClean="0">
                <a:solidFill>
                  <a:schemeClr val="bg1">
                    <a:lumMod val="50000"/>
                  </a:schemeClr>
                </a:solidFill>
                <a:latin typeface="Calibri" pitchFamily="34" charset="0"/>
              </a:rPr>
              <a:t>Saturday, January 11</a:t>
            </a:r>
            <a:r>
              <a:rPr lang="en-US" sz="1400" b="1" baseline="30000" dirty="0" smtClean="0">
                <a:solidFill>
                  <a:schemeClr val="bg1">
                    <a:lumMod val="50000"/>
                  </a:schemeClr>
                </a:solidFill>
                <a:latin typeface="Calibri" pitchFamily="34" charset="0"/>
              </a:rPr>
              <a:t>th</a:t>
            </a:r>
            <a:r>
              <a:rPr lang="en-US" sz="1400" b="1" dirty="0">
                <a:solidFill>
                  <a:schemeClr val="bg1">
                    <a:lumMod val="50000"/>
                  </a:schemeClr>
                </a:solidFill>
                <a:latin typeface="Calibri" pitchFamily="34" charset="0"/>
              </a:rPr>
              <a:t>, </a:t>
            </a:r>
            <a:r>
              <a:rPr lang="en-US" sz="1400" b="1" dirty="0" smtClean="0">
                <a:solidFill>
                  <a:schemeClr val="bg1">
                    <a:lumMod val="50000"/>
                  </a:schemeClr>
                </a:solidFill>
                <a:latin typeface="Calibri" pitchFamily="34" charset="0"/>
              </a:rPr>
              <a:t>2014</a:t>
            </a:r>
            <a:endParaRPr lang="en-US" sz="1400" b="1" dirty="0">
              <a:solidFill>
                <a:schemeClr val="bg1">
                  <a:lumMod val="50000"/>
                </a:schemeClr>
              </a:solidFill>
              <a:latin typeface="Calibri" pitchFamily="34" charset="0"/>
            </a:endParaRPr>
          </a:p>
        </p:txBody>
      </p:sp>
    </p:spTree>
    <p:extLst>
      <p:ext uri="{BB962C8B-B14F-4D97-AF65-F5344CB8AC3E}">
        <p14:creationId xmlns:p14="http://schemas.microsoft.com/office/powerpoint/2010/main" xmlns="" val="38423679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9144000" cy="124968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53340" y="1249680"/>
            <a:ext cx="9144000" cy="3048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4" name="Straight Connector 13"/>
          <p:cNvCxnSpPr/>
          <p:nvPr/>
        </p:nvCxnSpPr>
        <p:spPr>
          <a:xfrm>
            <a:off x="2590800" y="0"/>
            <a:ext cx="0" cy="6858000"/>
          </a:xfrm>
          <a:prstGeom prst="line">
            <a:avLst/>
          </a:prstGeom>
          <a:ln w="19050">
            <a:solidFill>
              <a:schemeClr val="tx1">
                <a:lumMod val="65000"/>
                <a:lumOff val="3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055" name="Picture 4" descr="C:\Documents and Settings\Administrator\My Documents\LA Work\Dodson&amp;Flinker Log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2890" y="6323795"/>
            <a:ext cx="22098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6" name="Picture 5"/>
          <p:cNvPicPr>
            <a:picLocks noChangeAspect="1" noChangeArrowheads="1"/>
          </p:cNvPicPr>
          <p:nvPr/>
        </p:nvPicPr>
        <p:blipFill>
          <a:blip r:embed="rId3" cstate="print">
            <a:grayscl/>
            <a:extLst>
              <a:ext uri="{28A0092B-C50C-407E-A947-70E740481C1C}">
                <a14:useLocalDpi xmlns:a14="http://schemas.microsoft.com/office/drawing/2010/main" xmlns="" val="0"/>
              </a:ext>
            </a:extLst>
          </a:blip>
          <a:srcRect l="23808" t="19048" r="51428" b="74095"/>
          <a:stretch>
            <a:fillRect/>
          </a:stretch>
        </p:blipFill>
        <p:spPr bwMode="auto">
          <a:xfrm>
            <a:off x="186690" y="5914220"/>
            <a:ext cx="23622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Text Box 5"/>
          <p:cNvSpPr txBox="1">
            <a:spLocks noChangeArrowheads="1"/>
          </p:cNvSpPr>
          <p:nvPr/>
        </p:nvSpPr>
        <p:spPr bwMode="auto">
          <a:xfrm>
            <a:off x="2590800" y="141684"/>
            <a:ext cx="4800600" cy="1107996"/>
          </a:xfrm>
          <a:prstGeom prst="rect">
            <a:avLst/>
          </a:prstGeom>
          <a:noFill/>
          <a:ln w="9525">
            <a:noFill/>
            <a:miter lim="800000"/>
            <a:headEnd/>
            <a:tailEnd/>
          </a:ln>
          <a:effectLst/>
        </p:spPr>
        <p:txBody>
          <a:bodyPr>
            <a:spAutoFit/>
          </a:bodyPr>
          <a:lstStyle/>
          <a:p>
            <a:pPr algn="r">
              <a:spcBef>
                <a:spcPct val="50000"/>
              </a:spcBef>
              <a:defRPr/>
            </a:pPr>
            <a:r>
              <a:rPr lang="en-US" sz="6600" b="1" dirty="0" smtClean="0">
                <a:solidFill>
                  <a:schemeClr val="accent3">
                    <a:lumMod val="75000"/>
                  </a:schemeClr>
                </a:solidFill>
                <a:latin typeface="Calibri" pitchFamily="34" charset="0"/>
              </a:rPr>
              <a:t>VISIONING</a:t>
            </a:r>
            <a:endParaRPr lang="en-US" sz="4000" b="1" dirty="0">
              <a:solidFill>
                <a:schemeClr val="accent3">
                  <a:lumMod val="75000"/>
                </a:schemeClr>
              </a:solidFill>
              <a:latin typeface="Calibri" pitchFamily="34" charset="0"/>
            </a:endParaRPr>
          </a:p>
        </p:txBody>
      </p:sp>
      <p:sp>
        <p:nvSpPr>
          <p:cNvPr id="18" name="Rectangle 17"/>
          <p:cNvSpPr/>
          <p:nvPr/>
        </p:nvSpPr>
        <p:spPr>
          <a:xfrm>
            <a:off x="-53340" y="280183"/>
            <a:ext cx="2541588" cy="830997"/>
          </a:xfrm>
          <a:prstGeom prst="rect">
            <a:avLst/>
          </a:prstGeom>
        </p:spPr>
        <p:txBody>
          <a:bodyPr>
            <a:spAutoFit/>
          </a:bodyPr>
          <a:lstStyle/>
          <a:p>
            <a:pPr algn="r">
              <a:defRPr/>
            </a:pPr>
            <a:r>
              <a:rPr lang="en-US" sz="2400" b="1" dirty="0" smtClean="0">
                <a:solidFill>
                  <a:schemeClr val="accent3">
                    <a:lumMod val="75000"/>
                  </a:schemeClr>
                </a:solidFill>
                <a:latin typeface="Calibri" pitchFamily="34" charset="0"/>
              </a:rPr>
              <a:t>Medfield State Hospital </a:t>
            </a:r>
            <a:endParaRPr lang="en-US" sz="2400" b="1" dirty="0">
              <a:solidFill>
                <a:schemeClr val="accent3">
                  <a:lumMod val="75000"/>
                </a:schemeClr>
              </a:solidFill>
            </a:endParaRPr>
          </a:p>
        </p:txBody>
      </p:sp>
      <p:sp>
        <p:nvSpPr>
          <p:cNvPr id="15" name="Rectangle 14"/>
          <p:cNvSpPr/>
          <p:nvPr/>
        </p:nvSpPr>
        <p:spPr>
          <a:xfrm>
            <a:off x="2625090" y="1905000"/>
            <a:ext cx="6496050" cy="5293757"/>
          </a:xfrm>
          <a:prstGeom prst="rect">
            <a:avLst/>
          </a:prstGeom>
        </p:spPr>
        <p:txBody>
          <a:bodyPr wrap="square">
            <a:spAutoFit/>
          </a:bodyPr>
          <a:lstStyle/>
          <a:p>
            <a:pPr>
              <a:spcAft>
                <a:spcPts val="600"/>
              </a:spcAft>
              <a:defRPr/>
            </a:pPr>
            <a:r>
              <a:rPr lang="en-US" sz="2400" b="1" dirty="0" smtClean="0">
                <a:latin typeface="Calibri" pitchFamily="34" charset="0"/>
              </a:rPr>
              <a:t>MARKET POTENTIAL</a:t>
            </a:r>
          </a:p>
          <a:p>
            <a:r>
              <a:rPr lang="en-US" b="1" i="1" dirty="0"/>
              <a:t>Results of the 2012 Jones, Lange, LaSalle (JLL) Market </a:t>
            </a:r>
            <a:r>
              <a:rPr lang="en-US" b="1" i="1" dirty="0" smtClean="0"/>
              <a:t>Study</a:t>
            </a:r>
            <a:endParaRPr lang="en-US" b="1" i="1" dirty="0"/>
          </a:p>
          <a:p>
            <a:endParaRPr lang="en-US" b="1" dirty="0" smtClean="0"/>
          </a:p>
          <a:p>
            <a:r>
              <a:rPr lang="en-US" b="1" dirty="0" smtClean="0">
                <a:solidFill>
                  <a:srgbClr val="C00000"/>
                </a:solidFill>
              </a:rPr>
              <a:t>Least </a:t>
            </a:r>
            <a:r>
              <a:rPr lang="en-US" b="1" dirty="0">
                <a:solidFill>
                  <a:srgbClr val="C00000"/>
                </a:solidFill>
              </a:rPr>
              <a:t>Viable Uses</a:t>
            </a:r>
            <a:endParaRPr lang="en-US" dirty="0">
              <a:solidFill>
                <a:srgbClr val="C00000"/>
              </a:solidFill>
            </a:endParaRPr>
          </a:p>
          <a:p>
            <a:pPr marL="285750" lvl="0" indent="-285750">
              <a:buFont typeface="Arial" pitchFamily="34" charset="0"/>
              <a:buChar char="•"/>
            </a:pPr>
            <a:r>
              <a:rPr lang="en-US" u="sng" dirty="0"/>
              <a:t>Commercial Office</a:t>
            </a:r>
            <a:r>
              <a:rPr lang="en-US" dirty="0"/>
              <a:t>: </a:t>
            </a:r>
            <a:endParaRPr lang="en-US" dirty="0" smtClean="0"/>
          </a:p>
          <a:p>
            <a:pPr marL="742950" lvl="1" indent="-285750">
              <a:buFont typeface="Arial" pitchFamily="34" charset="0"/>
              <a:buChar char="•"/>
            </a:pPr>
            <a:r>
              <a:rPr lang="en-US" dirty="0" smtClean="0"/>
              <a:t>Poor </a:t>
            </a:r>
            <a:r>
              <a:rPr lang="en-US" dirty="0"/>
              <a:t>opportunity for large office </a:t>
            </a:r>
            <a:r>
              <a:rPr lang="en-US" dirty="0" smtClean="0"/>
              <a:t>dev. </a:t>
            </a:r>
            <a:r>
              <a:rPr lang="en-US" dirty="0"/>
              <a:t>(&gt;50,000 </a:t>
            </a:r>
            <a:r>
              <a:rPr lang="en-US" dirty="0" err="1"/>
              <a:t>sf</a:t>
            </a:r>
            <a:r>
              <a:rPr lang="en-US" dirty="0"/>
              <a:t>). </a:t>
            </a:r>
            <a:endParaRPr lang="en-US" dirty="0" smtClean="0"/>
          </a:p>
          <a:p>
            <a:pPr marL="742950" lvl="1" indent="-285750">
              <a:buFont typeface="Arial" pitchFamily="34" charset="0"/>
              <a:buChar char="•"/>
            </a:pPr>
            <a:r>
              <a:rPr lang="en-US" dirty="0" smtClean="0"/>
              <a:t>Possible </a:t>
            </a:r>
            <a:r>
              <a:rPr lang="en-US" dirty="0"/>
              <a:t>small scale multiple businesses demand as part of a multi-use retail, recreation, and residential </a:t>
            </a:r>
            <a:r>
              <a:rPr lang="en-US" dirty="0" smtClean="0"/>
              <a:t>dev.</a:t>
            </a:r>
            <a:endParaRPr lang="en-US" dirty="0"/>
          </a:p>
          <a:p>
            <a:pPr marL="285750" lvl="0" indent="-285750">
              <a:buFont typeface="Arial" pitchFamily="34" charset="0"/>
              <a:buChar char="•"/>
            </a:pPr>
            <a:r>
              <a:rPr lang="en-US" u="sng" dirty="0"/>
              <a:t>Hospitality</a:t>
            </a:r>
            <a:r>
              <a:rPr lang="en-US" dirty="0"/>
              <a:t>: </a:t>
            </a:r>
            <a:endParaRPr lang="en-US" dirty="0" smtClean="0"/>
          </a:p>
          <a:p>
            <a:pPr marL="742950" lvl="1" indent="-285750">
              <a:buFont typeface="Arial" pitchFamily="34" charset="0"/>
              <a:buChar char="•"/>
            </a:pPr>
            <a:r>
              <a:rPr lang="en-US" dirty="0" smtClean="0"/>
              <a:t>Unlikely </a:t>
            </a:r>
            <a:r>
              <a:rPr lang="en-US" dirty="0"/>
              <a:t>site for commercial scale, but smaller scale is possibility as part of a mixed use development.</a:t>
            </a:r>
          </a:p>
          <a:p>
            <a:pPr marL="285750" lvl="0" indent="-285750">
              <a:buFont typeface="Arial" pitchFamily="34" charset="0"/>
              <a:buChar char="•"/>
            </a:pPr>
            <a:r>
              <a:rPr lang="en-US" u="sng" dirty="0"/>
              <a:t>Industrial</a:t>
            </a:r>
            <a:r>
              <a:rPr lang="en-US" dirty="0"/>
              <a:t>: </a:t>
            </a:r>
            <a:endParaRPr lang="en-US" dirty="0" smtClean="0"/>
          </a:p>
          <a:p>
            <a:pPr marL="742950" lvl="1" indent="-285750">
              <a:buFont typeface="Arial" pitchFamily="34" charset="0"/>
              <a:buChar char="•"/>
            </a:pPr>
            <a:r>
              <a:rPr lang="en-US" dirty="0" smtClean="0"/>
              <a:t>Weakest </a:t>
            </a:r>
            <a:r>
              <a:rPr lang="en-US" dirty="0"/>
              <a:t>of the reuse types.  </a:t>
            </a:r>
            <a:endParaRPr lang="en-US" dirty="0" smtClean="0"/>
          </a:p>
          <a:p>
            <a:pPr marL="742950" lvl="1" indent="-285750">
              <a:buFont typeface="Arial" pitchFamily="34" charset="0"/>
              <a:buChar char="•"/>
            </a:pPr>
            <a:r>
              <a:rPr lang="en-US" dirty="0" smtClean="0"/>
              <a:t>Possible </a:t>
            </a:r>
            <a:r>
              <a:rPr lang="en-US" dirty="0"/>
              <a:t>small scale, multi-tenanted buildings catering to businesses operating in Medfield and nearby towns</a:t>
            </a:r>
            <a:r>
              <a:rPr lang="en-US" dirty="0" smtClean="0"/>
              <a:t>.</a:t>
            </a:r>
          </a:p>
          <a:p>
            <a:pPr lvl="0"/>
            <a:endParaRPr lang="en-US" dirty="0" smtClean="0">
              <a:latin typeface="Calibri" pitchFamily="34" charset="0"/>
            </a:endParaRPr>
          </a:p>
          <a:p>
            <a:pPr>
              <a:spcAft>
                <a:spcPts val="600"/>
              </a:spcAft>
              <a:defRPr/>
            </a:pPr>
            <a:r>
              <a:rPr lang="en-US" sz="2000" dirty="0" smtClean="0">
                <a:latin typeface="Calibri" pitchFamily="34" charset="0"/>
              </a:rPr>
              <a:t>   </a:t>
            </a:r>
          </a:p>
          <a:p>
            <a:pPr>
              <a:defRPr/>
            </a:pPr>
            <a:r>
              <a:rPr lang="en-US" sz="1400" dirty="0">
                <a:latin typeface="Calibri" pitchFamily="34" charset="0"/>
              </a:rPr>
              <a:t>	</a:t>
            </a:r>
            <a:endParaRPr lang="en-US" dirty="0"/>
          </a:p>
        </p:txBody>
      </p:sp>
      <p:sp>
        <p:nvSpPr>
          <p:cNvPr id="12" name="Rectangle 11"/>
          <p:cNvSpPr/>
          <p:nvPr/>
        </p:nvSpPr>
        <p:spPr>
          <a:xfrm>
            <a:off x="30480" y="1752600"/>
            <a:ext cx="2514600" cy="677108"/>
          </a:xfrm>
          <a:prstGeom prst="rect">
            <a:avLst/>
          </a:prstGeom>
        </p:spPr>
        <p:txBody>
          <a:bodyPr wrap="square">
            <a:spAutoFit/>
          </a:bodyPr>
          <a:lstStyle/>
          <a:p>
            <a:pPr algn="r">
              <a:defRPr/>
            </a:pPr>
            <a:r>
              <a:rPr lang="en-US" sz="2400" b="1" dirty="0" smtClean="0">
                <a:solidFill>
                  <a:schemeClr val="bg1">
                    <a:lumMod val="50000"/>
                  </a:schemeClr>
                </a:solidFill>
                <a:latin typeface="Calibri" pitchFamily="34" charset="0"/>
              </a:rPr>
              <a:t>Public Workshop</a:t>
            </a:r>
            <a:endParaRPr lang="en-US" sz="2400" b="1" dirty="0">
              <a:solidFill>
                <a:schemeClr val="bg1">
                  <a:lumMod val="50000"/>
                </a:schemeClr>
              </a:solidFill>
              <a:latin typeface="Calibri" pitchFamily="34" charset="0"/>
            </a:endParaRPr>
          </a:p>
          <a:p>
            <a:pPr algn="r">
              <a:defRPr/>
            </a:pPr>
            <a:r>
              <a:rPr lang="en-US" sz="1400" b="1" dirty="0" smtClean="0">
                <a:solidFill>
                  <a:schemeClr val="bg1">
                    <a:lumMod val="50000"/>
                  </a:schemeClr>
                </a:solidFill>
                <a:latin typeface="Calibri" pitchFamily="34" charset="0"/>
              </a:rPr>
              <a:t>Saturday, January 11</a:t>
            </a:r>
            <a:r>
              <a:rPr lang="en-US" sz="1400" b="1" baseline="30000" dirty="0" smtClean="0">
                <a:solidFill>
                  <a:schemeClr val="bg1">
                    <a:lumMod val="50000"/>
                  </a:schemeClr>
                </a:solidFill>
                <a:latin typeface="Calibri" pitchFamily="34" charset="0"/>
              </a:rPr>
              <a:t>th</a:t>
            </a:r>
            <a:r>
              <a:rPr lang="en-US" sz="1400" b="1" dirty="0">
                <a:solidFill>
                  <a:schemeClr val="bg1">
                    <a:lumMod val="50000"/>
                  </a:schemeClr>
                </a:solidFill>
                <a:latin typeface="Calibri" pitchFamily="34" charset="0"/>
              </a:rPr>
              <a:t>, </a:t>
            </a:r>
            <a:r>
              <a:rPr lang="en-US" sz="1400" b="1" dirty="0" smtClean="0">
                <a:solidFill>
                  <a:schemeClr val="bg1">
                    <a:lumMod val="50000"/>
                  </a:schemeClr>
                </a:solidFill>
                <a:latin typeface="Calibri" pitchFamily="34" charset="0"/>
              </a:rPr>
              <a:t>2014</a:t>
            </a:r>
            <a:endParaRPr lang="en-US" sz="1400" b="1" dirty="0">
              <a:solidFill>
                <a:schemeClr val="bg1">
                  <a:lumMod val="50000"/>
                </a:schemeClr>
              </a:solidFill>
              <a:latin typeface="Calibri" pitchFamily="34" charset="0"/>
            </a:endParaRPr>
          </a:p>
        </p:txBody>
      </p:sp>
    </p:spTree>
    <p:extLst>
      <p:ext uri="{BB962C8B-B14F-4D97-AF65-F5344CB8AC3E}">
        <p14:creationId xmlns:p14="http://schemas.microsoft.com/office/powerpoint/2010/main" xmlns="" val="38423679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9144000" cy="124968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53340" y="1249680"/>
            <a:ext cx="9144000" cy="3048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4" name="Straight Connector 13"/>
          <p:cNvCxnSpPr/>
          <p:nvPr/>
        </p:nvCxnSpPr>
        <p:spPr>
          <a:xfrm>
            <a:off x="2590800" y="0"/>
            <a:ext cx="0" cy="6858000"/>
          </a:xfrm>
          <a:prstGeom prst="line">
            <a:avLst/>
          </a:prstGeom>
          <a:ln w="19050">
            <a:solidFill>
              <a:schemeClr val="tx1">
                <a:lumMod val="65000"/>
                <a:lumOff val="3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055" name="Picture 4" descr="C:\Documents and Settings\Administrator\My Documents\LA Work\Dodson&amp;Flinker Log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2890" y="6323795"/>
            <a:ext cx="22098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6" name="Picture 5"/>
          <p:cNvPicPr>
            <a:picLocks noChangeAspect="1" noChangeArrowheads="1"/>
          </p:cNvPicPr>
          <p:nvPr/>
        </p:nvPicPr>
        <p:blipFill>
          <a:blip r:embed="rId3" cstate="print">
            <a:grayscl/>
            <a:extLst>
              <a:ext uri="{28A0092B-C50C-407E-A947-70E740481C1C}">
                <a14:useLocalDpi xmlns:a14="http://schemas.microsoft.com/office/drawing/2010/main" xmlns="" val="0"/>
              </a:ext>
            </a:extLst>
          </a:blip>
          <a:srcRect l="23808" t="19048" r="51428" b="74095"/>
          <a:stretch>
            <a:fillRect/>
          </a:stretch>
        </p:blipFill>
        <p:spPr bwMode="auto">
          <a:xfrm>
            <a:off x="186690" y="5914220"/>
            <a:ext cx="23622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Text Box 5"/>
          <p:cNvSpPr txBox="1">
            <a:spLocks noChangeArrowheads="1"/>
          </p:cNvSpPr>
          <p:nvPr/>
        </p:nvSpPr>
        <p:spPr bwMode="auto">
          <a:xfrm>
            <a:off x="2590800" y="141684"/>
            <a:ext cx="4800600" cy="1107996"/>
          </a:xfrm>
          <a:prstGeom prst="rect">
            <a:avLst/>
          </a:prstGeom>
          <a:noFill/>
          <a:ln w="9525">
            <a:noFill/>
            <a:miter lim="800000"/>
            <a:headEnd/>
            <a:tailEnd/>
          </a:ln>
          <a:effectLst/>
        </p:spPr>
        <p:txBody>
          <a:bodyPr>
            <a:spAutoFit/>
          </a:bodyPr>
          <a:lstStyle/>
          <a:p>
            <a:pPr algn="r">
              <a:spcBef>
                <a:spcPct val="50000"/>
              </a:spcBef>
              <a:defRPr/>
            </a:pPr>
            <a:r>
              <a:rPr lang="en-US" sz="6600" b="1" dirty="0" smtClean="0">
                <a:solidFill>
                  <a:schemeClr val="accent3">
                    <a:lumMod val="75000"/>
                  </a:schemeClr>
                </a:solidFill>
                <a:latin typeface="Calibri" pitchFamily="34" charset="0"/>
              </a:rPr>
              <a:t>VISIONING</a:t>
            </a:r>
            <a:endParaRPr lang="en-US" sz="4000" b="1" dirty="0">
              <a:solidFill>
                <a:schemeClr val="accent3">
                  <a:lumMod val="75000"/>
                </a:schemeClr>
              </a:solidFill>
              <a:latin typeface="Calibri" pitchFamily="34" charset="0"/>
            </a:endParaRPr>
          </a:p>
        </p:txBody>
      </p:sp>
      <p:sp>
        <p:nvSpPr>
          <p:cNvPr id="18" name="Rectangle 17"/>
          <p:cNvSpPr/>
          <p:nvPr/>
        </p:nvSpPr>
        <p:spPr>
          <a:xfrm>
            <a:off x="-53340" y="280183"/>
            <a:ext cx="2541588" cy="830997"/>
          </a:xfrm>
          <a:prstGeom prst="rect">
            <a:avLst/>
          </a:prstGeom>
        </p:spPr>
        <p:txBody>
          <a:bodyPr>
            <a:spAutoFit/>
          </a:bodyPr>
          <a:lstStyle/>
          <a:p>
            <a:pPr algn="r">
              <a:defRPr/>
            </a:pPr>
            <a:r>
              <a:rPr lang="en-US" sz="2400" b="1" dirty="0" smtClean="0">
                <a:solidFill>
                  <a:schemeClr val="accent3">
                    <a:lumMod val="75000"/>
                  </a:schemeClr>
                </a:solidFill>
                <a:latin typeface="Calibri" pitchFamily="34" charset="0"/>
              </a:rPr>
              <a:t>Medfield State Hospital </a:t>
            </a:r>
            <a:endParaRPr lang="en-US" sz="2400" b="1" dirty="0">
              <a:solidFill>
                <a:schemeClr val="accent3">
                  <a:lumMod val="75000"/>
                </a:schemeClr>
              </a:solidFill>
            </a:endParaRPr>
          </a:p>
        </p:txBody>
      </p:sp>
      <p:sp>
        <p:nvSpPr>
          <p:cNvPr id="15" name="Rectangle 14"/>
          <p:cNvSpPr/>
          <p:nvPr/>
        </p:nvSpPr>
        <p:spPr>
          <a:xfrm>
            <a:off x="2594610" y="2110204"/>
            <a:ext cx="6496050" cy="4124206"/>
          </a:xfrm>
          <a:prstGeom prst="rect">
            <a:avLst/>
          </a:prstGeom>
        </p:spPr>
        <p:txBody>
          <a:bodyPr wrap="square">
            <a:spAutoFit/>
          </a:bodyPr>
          <a:lstStyle/>
          <a:p>
            <a:pPr>
              <a:spcAft>
                <a:spcPts val="600"/>
              </a:spcAft>
              <a:defRPr/>
            </a:pPr>
            <a:r>
              <a:rPr lang="en-US" dirty="0" smtClean="0">
                <a:latin typeface="Calibri" pitchFamily="34" charset="0"/>
              </a:rPr>
              <a:t>  </a:t>
            </a:r>
            <a:endParaRPr lang="en-US" dirty="0">
              <a:latin typeface="Calibri" pitchFamily="34" charset="0"/>
            </a:endParaRPr>
          </a:p>
          <a:p>
            <a:pPr>
              <a:spcAft>
                <a:spcPts val="600"/>
              </a:spcAft>
              <a:defRPr/>
            </a:pPr>
            <a:r>
              <a:rPr lang="en-US" sz="2400" b="1" dirty="0" smtClean="0">
                <a:latin typeface="Calibri" pitchFamily="34" charset="0"/>
              </a:rPr>
              <a:t>LUNCH &amp; LEARN</a:t>
            </a:r>
          </a:p>
          <a:p>
            <a:pPr marL="742950" indent="-285750">
              <a:spcBef>
                <a:spcPts val="600"/>
              </a:spcBef>
              <a:spcAft>
                <a:spcPts val="600"/>
              </a:spcAft>
              <a:buFont typeface="Arial" pitchFamily="34" charset="0"/>
              <a:buChar char="•"/>
              <a:defRPr/>
            </a:pPr>
            <a:r>
              <a:rPr lang="en-US" b="1" dirty="0" smtClean="0">
                <a:latin typeface="Calibri" pitchFamily="34" charset="0"/>
              </a:rPr>
              <a:t>The Partnership Model</a:t>
            </a:r>
          </a:p>
          <a:p>
            <a:pPr marL="742950" indent="-285750">
              <a:spcBef>
                <a:spcPts val="600"/>
              </a:spcBef>
              <a:spcAft>
                <a:spcPts val="600"/>
              </a:spcAft>
              <a:buFont typeface="Arial" pitchFamily="34" charset="0"/>
              <a:buChar char="•"/>
              <a:defRPr/>
            </a:pPr>
            <a:r>
              <a:rPr lang="en-US" b="1" dirty="0" smtClean="0">
                <a:latin typeface="Calibri" pitchFamily="34" charset="0"/>
              </a:rPr>
              <a:t>Legislative Timeline</a:t>
            </a:r>
          </a:p>
          <a:p>
            <a:pPr marL="742950" indent="-285750">
              <a:spcAft>
                <a:spcPts val="600"/>
              </a:spcAft>
              <a:buFont typeface="Arial" pitchFamily="34" charset="0"/>
              <a:buChar char="•"/>
              <a:defRPr/>
            </a:pPr>
            <a:r>
              <a:rPr lang="en-US" b="1" dirty="0" smtClean="0">
                <a:latin typeface="Calibri" pitchFamily="34" charset="0"/>
              </a:rPr>
              <a:t>Building Conditions </a:t>
            </a:r>
          </a:p>
          <a:p>
            <a:pPr marL="742950" indent="-285750">
              <a:spcAft>
                <a:spcPts val="600"/>
              </a:spcAft>
              <a:buFont typeface="Arial" pitchFamily="34" charset="0"/>
              <a:buChar char="•"/>
              <a:defRPr/>
            </a:pPr>
            <a:r>
              <a:rPr lang="en-US" b="1" dirty="0" smtClean="0">
                <a:latin typeface="Calibri" pitchFamily="34" charset="0"/>
              </a:rPr>
              <a:t>Community Survey Results</a:t>
            </a:r>
          </a:p>
          <a:p>
            <a:pPr marL="742950" indent="-285750">
              <a:spcAft>
                <a:spcPts val="600"/>
              </a:spcAft>
              <a:buFont typeface="Arial" pitchFamily="34" charset="0"/>
              <a:buChar char="•"/>
              <a:defRPr/>
            </a:pPr>
            <a:r>
              <a:rPr lang="en-US" b="1" dirty="0" smtClean="0">
                <a:latin typeface="Calibri" pitchFamily="34" charset="0"/>
              </a:rPr>
              <a:t>Market Potential</a:t>
            </a:r>
          </a:p>
          <a:p>
            <a:pPr marL="742950" indent="-285750">
              <a:spcAft>
                <a:spcPts val="600"/>
              </a:spcAft>
              <a:buFont typeface="Arial" pitchFamily="34" charset="0"/>
              <a:buChar char="•"/>
              <a:defRPr/>
            </a:pPr>
            <a:r>
              <a:rPr lang="en-US" b="1" dirty="0" smtClean="0">
                <a:solidFill>
                  <a:srgbClr val="C00000"/>
                </a:solidFill>
                <a:latin typeface="Calibri" pitchFamily="34" charset="0"/>
              </a:rPr>
              <a:t>Case Studies from Other State Hospitals</a:t>
            </a:r>
          </a:p>
          <a:p>
            <a:pPr marL="742950" indent="-285750">
              <a:spcAft>
                <a:spcPts val="600"/>
              </a:spcAft>
              <a:buFont typeface="Arial" pitchFamily="34" charset="0"/>
              <a:buChar char="•"/>
              <a:defRPr/>
            </a:pPr>
            <a:endParaRPr lang="en-US" dirty="0" smtClean="0">
              <a:latin typeface="Calibri" pitchFamily="34" charset="0"/>
            </a:endParaRPr>
          </a:p>
          <a:p>
            <a:pPr>
              <a:spcAft>
                <a:spcPts val="600"/>
              </a:spcAft>
              <a:defRPr/>
            </a:pPr>
            <a:r>
              <a:rPr lang="en-US" sz="2000" dirty="0" smtClean="0">
                <a:latin typeface="Calibri" pitchFamily="34" charset="0"/>
              </a:rPr>
              <a:t>   </a:t>
            </a:r>
            <a:endParaRPr lang="en-US" sz="2000" dirty="0">
              <a:latin typeface="Calibri" pitchFamily="34" charset="0"/>
            </a:endParaRPr>
          </a:p>
          <a:p>
            <a:pPr>
              <a:defRPr/>
            </a:pPr>
            <a:r>
              <a:rPr lang="en-US" sz="1400" dirty="0">
                <a:latin typeface="Calibri" pitchFamily="34" charset="0"/>
              </a:rPr>
              <a:t>	</a:t>
            </a:r>
            <a:endParaRPr lang="en-US" dirty="0"/>
          </a:p>
        </p:txBody>
      </p:sp>
      <p:sp>
        <p:nvSpPr>
          <p:cNvPr id="12" name="Rectangle 11"/>
          <p:cNvSpPr/>
          <p:nvPr/>
        </p:nvSpPr>
        <p:spPr>
          <a:xfrm>
            <a:off x="30480" y="1752600"/>
            <a:ext cx="2514600" cy="677108"/>
          </a:xfrm>
          <a:prstGeom prst="rect">
            <a:avLst/>
          </a:prstGeom>
        </p:spPr>
        <p:txBody>
          <a:bodyPr wrap="square">
            <a:spAutoFit/>
          </a:bodyPr>
          <a:lstStyle/>
          <a:p>
            <a:pPr algn="r">
              <a:defRPr/>
            </a:pPr>
            <a:r>
              <a:rPr lang="en-US" sz="2400" b="1" dirty="0" smtClean="0">
                <a:solidFill>
                  <a:schemeClr val="bg1">
                    <a:lumMod val="50000"/>
                  </a:schemeClr>
                </a:solidFill>
                <a:latin typeface="Calibri" pitchFamily="34" charset="0"/>
              </a:rPr>
              <a:t>Public Workshop</a:t>
            </a:r>
            <a:endParaRPr lang="en-US" sz="2400" b="1" dirty="0">
              <a:solidFill>
                <a:schemeClr val="bg1">
                  <a:lumMod val="50000"/>
                </a:schemeClr>
              </a:solidFill>
              <a:latin typeface="Calibri" pitchFamily="34" charset="0"/>
            </a:endParaRPr>
          </a:p>
          <a:p>
            <a:pPr algn="r">
              <a:defRPr/>
            </a:pPr>
            <a:r>
              <a:rPr lang="en-US" sz="1400" b="1" dirty="0" smtClean="0">
                <a:solidFill>
                  <a:schemeClr val="bg1">
                    <a:lumMod val="50000"/>
                  </a:schemeClr>
                </a:solidFill>
                <a:latin typeface="Calibri" pitchFamily="34" charset="0"/>
              </a:rPr>
              <a:t>Saturday, January 11</a:t>
            </a:r>
            <a:r>
              <a:rPr lang="en-US" sz="1400" b="1" baseline="30000" dirty="0" smtClean="0">
                <a:solidFill>
                  <a:schemeClr val="bg1">
                    <a:lumMod val="50000"/>
                  </a:schemeClr>
                </a:solidFill>
                <a:latin typeface="Calibri" pitchFamily="34" charset="0"/>
              </a:rPr>
              <a:t>th</a:t>
            </a:r>
            <a:r>
              <a:rPr lang="en-US" sz="1400" b="1" dirty="0">
                <a:solidFill>
                  <a:schemeClr val="bg1">
                    <a:lumMod val="50000"/>
                  </a:schemeClr>
                </a:solidFill>
                <a:latin typeface="Calibri" pitchFamily="34" charset="0"/>
              </a:rPr>
              <a:t>, </a:t>
            </a:r>
            <a:r>
              <a:rPr lang="en-US" sz="1400" b="1" dirty="0" smtClean="0">
                <a:solidFill>
                  <a:schemeClr val="bg1">
                    <a:lumMod val="50000"/>
                  </a:schemeClr>
                </a:solidFill>
                <a:latin typeface="Calibri" pitchFamily="34" charset="0"/>
              </a:rPr>
              <a:t>2014</a:t>
            </a:r>
            <a:endParaRPr lang="en-US" sz="1400" b="1" dirty="0">
              <a:solidFill>
                <a:schemeClr val="bg1">
                  <a:lumMod val="50000"/>
                </a:schemeClr>
              </a:solidFill>
              <a:latin typeface="Calibri" pitchFamily="34" charset="0"/>
            </a:endParaRPr>
          </a:p>
        </p:txBody>
      </p:sp>
      <p:sp>
        <p:nvSpPr>
          <p:cNvPr id="11" name="Rectangle 10"/>
          <p:cNvSpPr/>
          <p:nvPr/>
        </p:nvSpPr>
        <p:spPr>
          <a:xfrm>
            <a:off x="-7620" y="4114800"/>
            <a:ext cx="2514600" cy="707886"/>
          </a:xfrm>
          <a:prstGeom prst="rect">
            <a:avLst/>
          </a:prstGeom>
        </p:spPr>
        <p:txBody>
          <a:bodyPr wrap="square">
            <a:spAutoFit/>
          </a:bodyPr>
          <a:lstStyle/>
          <a:p>
            <a:pPr algn="r">
              <a:defRPr/>
            </a:pPr>
            <a:r>
              <a:rPr lang="en-US" sz="2000" dirty="0" smtClean="0">
                <a:solidFill>
                  <a:schemeClr val="accent3">
                    <a:lumMod val="75000"/>
                  </a:schemeClr>
                </a:solidFill>
                <a:latin typeface="Calibri" pitchFamily="34" charset="0"/>
              </a:rPr>
              <a:t>Gill Rodgers and </a:t>
            </a:r>
          </a:p>
          <a:p>
            <a:pPr algn="r">
              <a:defRPr/>
            </a:pPr>
            <a:r>
              <a:rPr lang="en-US" sz="2000" dirty="0" smtClean="0">
                <a:solidFill>
                  <a:schemeClr val="accent3">
                    <a:lumMod val="75000"/>
                  </a:schemeClr>
                </a:solidFill>
                <a:latin typeface="Calibri" pitchFamily="34" charset="0"/>
              </a:rPr>
              <a:t>Ros Smythe</a:t>
            </a:r>
            <a:endParaRPr lang="en-US" sz="2000" dirty="0">
              <a:solidFill>
                <a:schemeClr val="accent3">
                  <a:lumMod val="75000"/>
                </a:schemeClr>
              </a:solidFill>
              <a:latin typeface="Calibri" pitchFamily="34" charset="0"/>
            </a:endParaRPr>
          </a:p>
        </p:txBody>
      </p:sp>
    </p:spTree>
    <p:extLst>
      <p:ext uri="{BB962C8B-B14F-4D97-AF65-F5344CB8AC3E}">
        <p14:creationId xmlns:p14="http://schemas.microsoft.com/office/powerpoint/2010/main" xmlns="" val="14163416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9144000" cy="124968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53340" y="1249680"/>
            <a:ext cx="9144000" cy="3048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4" name="Straight Connector 13"/>
          <p:cNvCxnSpPr/>
          <p:nvPr/>
        </p:nvCxnSpPr>
        <p:spPr>
          <a:xfrm>
            <a:off x="2590800" y="0"/>
            <a:ext cx="0" cy="6858000"/>
          </a:xfrm>
          <a:prstGeom prst="line">
            <a:avLst/>
          </a:prstGeom>
          <a:ln w="19050">
            <a:solidFill>
              <a:schemeClr val="tx1">
                <a:lumMod val="65000"/>
                <a:lumOff val="3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055" name="Picture 4" descr="C:\Documents and Settings\Administrator\My Documents\LA Work\Dodson&amp;Flinker Log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2890" y="6323795"/>
            <a:ext cx="22098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6" name="Picture 5"/>
          <p:cNvPicPr>
            <a:picLocks noChangeAspect="1" noChangeArrowheads="1"/>
          </p:cNvPicPr>
          <p:nvPr/>
        </p:nvPicPr>
        <p:blipFill>
          <a:blip r:embed="rId3" cstate="print">
            <a:grayscl/>
            <a:extLst>
              <a:ext uri="{28A0092B-C50C-407E-A947-70E740481C1C}">
                <a14:useLocalDpi xmlns:a14="http://schemas.microsoft.com/office/drawing/2010/main" xmlns="" val="0"/>
              </a:ext>
            </a:extLst>
          </a:blip>
          <a:srcRect l="23808" t="19048" r="51428" b="74095"/>
          <a:stretch>
            <a:fillRect/>
          </a:stretch>
        </p:blipFill>
        <p:spPr bwMode="auto">
          <a:xfrm>
            <a:off x="186690" y="5914220"/>
            <a:ext cx="23622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Text Box 5"/>
          <p:cNvSpPr txBox="1">
            <a:spLocks noChangeArrowheads="1"/>
          </p:cNvSpPr>
          <p:nvPr/>
        </p:nvSpPr>
        <p:spPr bwMode="auto">
          <a:xfrm>
            <a:off x="2590800" y="141684"/>
            <a:ext cx="4800600" cy="1107996"/>
          </a:xfrm>
          <a:prstGeom prst="rect">
            <a:avLst/>
          </a:prstGeom>
          <a:noFill/>
          <a:ln w="9525">
            <a:noFill/>
            <a:miter lim="800000"/>
            <a:headEnd/>
            <a:tailEnd/>
          </a:ln>
          <a:effectLst/>
        </p:spPr>
        <p:txBody>
          <a:bodyPr>
            <a:spAutoFit/>
          </a:bodyPr>
          <a:lstStyle/>
          <a:p>
            <a:pPr algn="r">
              <a:spcBef>
                <a:spcPct val="50000"/>
              </a:spcBef>
              <a:defRPr/>
            </a:pPr>
            <a:r>
              <a:rPr lang="en-US" sz="6600" b="1" dirty="0" smtClean="0">
                <a:solidFill>
                  <a:schemeClr val="accent3">
                    <a:lumMod val="75000"/>
                  </a:schemeClr>
                </a:solidFill>
                <a:latin typeface="Calibri" pitchFamily="34" charset="0"/>
              </a:rPr>
              <a:t>VISIONING</a:t>
            </a:r>
            <a:endParaRPr lang="en-US" sz="4000" b="1" dirty="0">
              <a:solidFill>
                <a:schemeClr val="accent3">
                  <a:lumMod val="75000"/>
                </a:schemeClr>
              </a:solidFill>
              <a:latin typeface="Calibri" pitchFamily="34" charset="0"/>
            </a:endParaRPr>
          </a:p>
        </p:txBody>
      </p:sp>
      <p:sp>
        <p:nvSpPr>
          <p:cNvPr id="18" name="Rectangle 17"/>
          <p:cNvSpPr/>
          <p:nvPr/>
        </p:nvSpPr>
        <p:spPr>
          <a:xfrm>
            <a:off x="-53340" y="280183"/>
            <a:ext cx="2541588" cy="830997"/>
          </a:xfrm>
          <a:prstGeom prst="rect">
            <a:avLst/>
          </a:prstGeom>
        </p:spPr>
        <p:txBody>
          <a:bodyPr>
            <a:spAutoFit/>
          </a:bodyPr>
          <a:lstStyle/>
          <a:p>
            <a:pPr algn="r">
              <a:defRPr/>
            </a:pPr>
            <a:r>
              <a:rPr lang="en-US" sz="2400" b="1" dirty="0" smtClean="0">
                <a:solidFill>
                  <a:schemeClr val="accent3">
                    <a:lumMod val="75000"/>
                  </a:schemeClr>
                </a:solidFill>
                <a:latin typeface="Calibri" pitchFamily="34" charset="0"/>
              </a:rPr>
              <a:t>Medfield State Hospital </a:t>
            </a:r>
            <a:endParaRPr lang="en-US" sz="2400" b="1" dirty="0">
              <a:solidFill>
                <a:schemeClr val="accent3">
                  <a:lumMod val="75000"/>
                </a:schemeClr>
              </a:solidFill>
            </a:endParaRPr>
          </a:p>
        </p:txBody>
      </p:sp>
      <p:sp>
        <p:nvSpPr>
          <p:cNvPr id="15" name="Rectangle 14"/>
          <p:cNvSpPr/>
          <p:nvPr/>
        </p:nvSpPr>
        <p:spPr>
          <a:xfrm>
            <a:off x="2647950" y="1736824"/>
            <a:ext cx="6343650" cy="754053"/>
          </a:xfrm>
          <a:prstGeom prst="rect">
            <a:avLst/>
          </a:prstGeom>
        </p:spPr>
        <p:txBody>
          <a:bodyPr wrap="square">
            <a:spAutoFit/>
          </a:bodyPr>
          <a:lstStyle/>
          <a:p>
            <a:pPr>
              <a:spcAft>
                <a:spcPts val="600"/>
              </a:spcAft>
              <a:defRPr/>
            </a:pPr>
            <a:r>
              <a:rPr lang="en-US" sz="2400" dirty="0" smtClean="0">
                <a:latin typeface="Calibri" pitchFamily="34" charset="0"/>
              </a:rPr>
              <a:t>  </a:t>
            </a:r>
            <a:r>
              <a:rPr lang="en-US" sz="2400" b="1" dirty="0" smtClean="0">
                <a:latin typeface="Calibri" pitchFamily="34" charset="0"/>
              </a:rPr>
              <a:t>THE “SLEDDING HILL</a:t>
            </a:r>
            <a:r>
              <a:rPr lang="en-US" sz="2000" dirty="0" smtClean="0">
                <a:latin typeface="Calibri" pitchFamily="34" charset="0"/>
              </a:rPr>
              <a:t>  </a:t>
            </a:r>
            <a:endParaRPr lang="en-US" sz="2000" dirty="0">
              <a:latin typeface="Calibri" pitchFamily="34" charset="0"/>
            </a:endParaRPr>
          </a:p>
          <a:p>
            <a:pPr>
              <a:defRPr/>
            </a:pPr>
            <a:r>
              <a:rPr lang="en-US" sz="1400" dirty="0">
                <a:latin typeface="Calibri" pitchFamily="34" charset="0"/>
              </a:rPr>
              <a:t>	</a:t>
            </a:r>
            <a:endParaRPr lang="en-US" dirty="0"/>
          </a:p>
        </p:txBody>
      </p:sp>
      <p:sp>
        <p:nvSpPr>
          <p:cNvPr id="11" name="Rectangle 10"/>
          <p:cNvSpPr/>
          <p:nvPr/>
        </p:nvSpPr>
        <p:spPr>
          <a:xfrm>
            <a:off x="53340" y="1775296"/>
            <a:ext cx="2514600" cy="677108"/>
          </a:xfrm>
          <a:prstGeom prst="rect">
            <a:avLst/>
          </a:prstGeom>
        </p:spPr>
        <p:txBody>
          <a:bodyPr wrap="square">
            <a:spAutoFit/>
          </a:bodyPr>
          <a:lstStyle/>
          <a:p>
            <a:pPr algn="r">
              <a:defRPr/>
            </a:pPr>
            <a:r>
              <a:rPr lang="en-US" sz="2400" b="1" dirty="0" smtClean="0">
                <a:solidFill>
                  <a:schemeClr val="bg1">
                    <a:lumMod val="50000"/>
                  </a:schemeClr>
                </a:solidFill>
                <a:latin typeface="Calibri" pitchFamily="34" charset="0"/>
              </a:rPr>
              <a:t>Public Workshop</a:t>
            </a:r>
            <a:endParaRPr lang="en-US" sz="2400" b="1" dirty="0">
              <a:solidFill>
                <a:schemeClr val="bg1">
                  <a:lumMod val="50000"/>
                </a:schemeClr>
              </a:solidFill>
              <a:latin typeface="Calibri" pitchFamily="34" charset="0"/>
            </a:endParaRPr>
          </a:p>
          <a:p>
            <a:pPr algn="r">
              <a:defRPr/>
            </a:pPr>
            <a:r>
              <a:rPr lang="en-US" sz="1400" b="1" dirty="0" smtClean="0">
                <a:solidFill>
                  <a:schemeClr val="bg1">
                    <a:lumMod val="50000"/>
                  </a:schemeClr>
                </a:solidFill>
                <a:latin typeface="Calibri" pitchFamily="34" charset="0"/>
              </a:rPr>
              <a:t>Saturday, January 11</a:t>
            </a:r>
            <a:r>
              <a:rPr lang="en-US" sz="1400" b="1" baseline="30000" dirty="0" smtClean="0">
                <a:solidFill>
                  <a:schemeClr val="bg1">
                    <a:lumMod val="50000"/>
                  </a:schemeClr>
                </a:solidFill>
                <a:latin typeface="Calibri" pitchFamily="34" charset="0"/>
              </a:rPr>
              <a:t>th</a:t>
            </a:r>
            <a:r>
              <a:rPr lang="en-US" sz="1400" b="1" dirty="0">
                <a:solidFill>
                  <a:schemeClr val="bg1">
                    <a:lumMod val="50000"/>
                  </a:schemeClr>
                </a:solidFill>
                <a:latin typeface="Calibri" pitchFamily="34" charset="0"/>
              </a:rPr>
              <a:t>, </a:t>
            </a:r>
            <a:r>
              <a:rPr lang="en-US" sz="1400" b="1" dirty="0" smtClean="0">
                <a:solidFill>
                  <a:schemeClr val="bg1">
                    <a:lumMod val="50000"/>
                  </a:schemeClr>
                </a:solidFill>
                <a:latin typeface="Calibri" pitchFamily="34" charset="0"/>
              </a:rPr>
              <a:t>2014</a:t>
            </a:r>
            <a:endParaRPr lang="en-US" sz="1400" b="1" dirty="0">
              <a:solidFill>
                <a:schemeClr val="bg1">
                  <a:lumMod val="50000"/>
                </a:schemeClr>
              </a:solidFill>
              <a:latin typeface="Calibri" pitchFamily="34" charset="0"/>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743200" y="2456587"/>
            <a:ext cx="5715000" cy="4286250"/>
          </a:xfrm>
          <a:prstGeom prst="rect">
            <a:avLst/>
          </a:prstGeom>
        </p:spPr>
      </p:pic>
    </p:spTree>
    <p:extLst>
      <p:ext uri="{BB962C8B-B14F-4D97-AF65-F5344CB8AC3E}">
        <p14:creationId xmlns:p14="http://schemas.microsoft.com/office/powerpoint/2010/main" xmlns="" val="33958991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BEBA8EAE-BF5A-486C-A8C5-ECC9F3942E4B}">
                <a14:imgProps xmlns:a14="http://schemas.microsoft.com/office/drawing/2010/main" xmlns="">
                  <a14:imgLayer r:embed="rId4">
                    <a14:imgEffect>
                      <a14:artisticMarker trans="100000"/>
                    </a14:imgEffect>
                    <a14:imgEffect>
                      <a14:sharpenSoften amount="-43000"/>
                    </a14:imgEffect>
                    <a14:imgEffect>
                      <a14:brightnessContrast bright="26000" contrast="-63000"/>
                    </a14:imgEffect>
                  </a14:imgLayer>
                </a14:imgProps>
              </a:ex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533400" y="2209800"/>
            <a:ext cx="8153400" cy="1470025"/>
          </a:xfrm>
        </p:spPr>
        <p:txBody>
          <a:bodyPr>
            <a:normAutofit fontScale="90000"/>
          </a:bodyPr>
          <a:lstStyle/>
          <a:p>
            <a:r>
              <a:rPr lang="en-US" sz="5300" b="1" dirty="0" smtClean="0"/>
              <a:t>Summary </a:t>
            </a:r>
            <a:r>
              <a:rPr lang="en-US" sz="5300" b="1" dirty="0"/>
              <a:t>of </a:t>
            </a:r>
            <a:r>
              <a:rPr lang="en-US" sz="5300" b="1" dirty="0" smtClean="0"/>
              <a:t>State Hospital Reuse Projects</a:t>
            </a:r>
            <a:r>
              <a:rPr lang="en-US" sz="5300" dirty="0" smtClean="0"/>
              <a:t/>
            </a:r>
            <a:br>
              <a:rPr lang="en-US" sz="5300" dirty="0" smtClean="0"/>
            </a:br>
            <a:r>
              <a:rPr lang="en-US" dirty="0" smtClean="0"/>
              <a:t/>
            </a:r>
            <a:br>
              <a:rPr lang="en-US" dirty="0" smtClean="0"/>
            </a:br>
            <a:r>
              <a:rPr lang="en-US" sz="3600" dirty="0" smtClean="0"/>
              <a:t>Prepared </a:t>
            </a:r>
            <a:r>
              <a:rPr lang="en-US" sz="3100" dirty="0" smtClean="0"/>
              <a:t>for </a:t>
            </a:r>
            <a:r>
              <a:rPr lang="en-US" sz="3600" dirty="0" smtClean="0"/>
              <a:t/>
            </a:r>
            <a:br>
              <a:rPr lang="en-US" sz="3600" dirty="0" smtClean="0"/>
            </a:br>
            <a:r>
              <a:rPr lang="en-US" sz="4900" b="1" dirty="0" smtClean="0"/>
              <a:t>Visioning Workshop</a:t>
            </a:r>
            <a:endParaRPr lang="en-US" sz="4900" b="1" dirty="0"/>
          </a:p>
        </p:txBody>
      </p:sp>
      <p:sp>
        <p:nvSpPr>
          <p:cNvPr id="3" name="Subtitle 2"/>
          <p:cNvSpPr>
            <a:spLocks noGrp="1"/>
          </p:cNvSpPr>
          <p:nvPr>
            <p:ph type="subTitle" idx="1"/>
          </p:nvPr>
        </p:nvSpPr>
        <p:spPr>
          <a:xfrm>
            <a:off x="1447800" y="4953000"/>
            <a:ext cx="6400800" cy="1219200"/>
          </a:xfrm>
        </p:spPr>
        <p:txBody>
          <a:bodyPr/>
          <a:lstStyle/>
          <a:p>
            <a:r>
              <a:rPr lang="en-US" dirty="0" smtClean="0"/>
              <a:t>January 11, 2014</a:t>
            </a:r>
            <a:endParaRPr lang="en-US" dirty="0"/>
          </a:p>
        </p:txBody>
      </p:sp>
      <p:sp>
        <p:nvSpPr>
          <p:cNvPr id="5" name="Slide Number Placeholder 4"/>
          <p:cNvSpPr>
            <a:spLocks noGrp="1"/>
          </p:cNvSpPr>
          <p:nvPr>
            <p:ph type="sldNum" sz="quarter" idx="12"/>
          </p:nvPr>
        </p:nvSpPr>
        <p:spPr/>
        <p:txBody>
          <a:bodyPr/>
          <a:lstStyle/>
          <a:p>
            <a:fld id="{4FE11147-E46D-4CAC-BBAD-5BA24410734B}" type="slidenum">
              <a:rPr lang="en-US" smtClean="0">
                <a:solidFill>
                  <a:prstClr val="black"/>
                </a:solidFill>
              </a:rPr>
              <a:pPr/>
              <a:t>50</a:t>
            </a:fld>
            <a:endParaRPr lang="en-US" dirty="0">
              <a:solidFill>
                <a:prstClr val="black"/>
              </a:solidFill>
            </a:endParaRPr>
          </a:p>
        </p:txBody>
      </p:sp>
    </p:spTree>
    <p:extLst>
      <p:ext uri="{BB962C8B-B14F-4D97-AF65-F5344CB8AC3E}">
        <p14:creationId xmlns:p14="http://schemas.microsoft.com/office/powerpoint/2010/main" xmlns="" val="294296833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Massachusetts State Hospitals</a:t>
            </a:r>
            <a:endParaRPr lang="en-US" dirty="0"/>
          </a:p>
        </p:txBody>
      </p:sp>
      <p:sp>
        <p:nvSpPr>
          <p:cNvPr id="3" name="Content Placeholder 2"/>
          <p:cNvSpPr>
            <a:spLocks noGrp="1"/>
          </p:cNvSpPr>
          <p:nvPr>
            <p:ph idx="1"/>
          </p:nvPr>
        </p:nvSpPr>
        <p:spPr/>
        <p:txBody>
          <a:bodyPr>
            <a:normAutofit fontScale="77500" lnSpcReduction="20000"/>
          </a:bodyPr>
          <a:lstStyle/>
          <a:p>
            <a:pPr marL="0" indent="0">
              <a:buNone/>
            </a:pPr>
            <a:r>
              <a:rPr lang="en-US" dirty="0" smtClean="0"/>
              <a:t>Reuse of the following former state hospitals are summarized in this presentation:</a:t>
            </a:r>
          </a:p>
          <a:p>
            <a:pPr lvl="2"/>
            <a:r>
              <a:rPr lang="en-US" sz="2800" dirty="0" smtClean="0"/>
              <a:t>Northampton*</a:t>
            </a:r>
          </a:p>
          <a:p>
            <a:pPr lvl="2"/>
            <a:r>
              <a:rPr lang="en-US" sz="3100" dirty="0" smtClean="0"/>
              <a:t>Foxborough*</a:t>
            </a:r>
          </a:p>
          <a:p>
            <a:pPr lvl="2"/>
            <a:r>
              <a:rPr lang="en-US" sz="3100" dirty="0" smtClean="0"/>
              <a:t>Boston State*</a:t>
            </a:r>
          </a:p>
          <a:p>
            <a:pPr lvl="2"/>
            <a:r>
              <a:rPr lang="en-US" sz="3100" dirty="0" smtClean="0"/>
              <a:t>Tewksbury*</a:t>
            </a:r>
          </a:p>
          <a:p>
            <a:pPr lvl="2"/>
            <a:r>
              <a:rPr lang="en-US" sz="3100" dirty="0" smtClean="0"/>
              <a:t>Danvers*</a:t>
            </a:r>
          </a:p>
          <a:p>
            <a:pPr lvl="2"/>
            <a:r>
              <a:rPr lang="en-US" sz="3100" dirty="0" smtClean="0"/>
              <a:t>Metropolitan</a:t>
            </a:r>
          </a:p>
          <a:p>
            <a:pPr lvl="2"/>
            <a:r>
              <a:rPr lang="en-US" sz="3100" dirty="0" smtClean="0"/>
              <a:t>Westborough</a:t>
            </a:r>
          </a:p>
          <a:p>
            <a:pPr marL="0" indent="0">
              <a:buNone/>
            </a:pPr>
            <a:endParaRPr lang="en-US" dirty="0" smtClean="0"/>
          </a:p>
          <a:p>
            <a:pPr marL="0" indent="0">
              <a:buNone/>
            </a:pPr>
            <a:r>
              <a:rPr lang="en-US" dirty="0" smtClean="0"/>
              <a:t>*More details of these hospitals are </a:t>
            </a:r>
            <a:r>
              <a:rPr lang="en-US" dirty="0"/>
              <a:t>included </a:t>
            </a:r>
            <a:r>
              <a:rPr lang="en-US" dirty="0" smtClean="0"/>
              <a:t>on </a:t>
            </a:r>
            <a:r>
              <a:rPr lang="en-US" dirty="0"/>
              <a:t>the website:  </a:t>
            </a:r>
            <a:r>
              <a:rPr lang="en-US" dirty="0" smtClean="0"/>
              <a:t>MHSVision.net </a:t>
            </a:r>
            <a:endParaRPr lang="en-US" dirty="0"/>
          </a:p>
          <a:p>
            <a:pPr marL="0" indent="0">
              <a:buNone/>
            </a:pPr>
            <a:endParaRPr lang="en-US" dirty="0"/>
          </a:p>
        </p:txBody>
      </p:sp>
      <p:sp>
        <p:nvSpPr>
          <p:cNvPr id="4" name="Date Placeholder 3"/>
          <p:cNvSpPr>
            <a:spLocks noGrp="1"/>
          </p:cNvSpPr>
          <p:nvPr>
            <p:ph type="dt" sz="half" idx="10"/>
          </p:nvPr>
        </p:nvSpPr>
        <p:spPr/>
        <p:txBody>
          <a:bodyPr/>
          <a:lstStyle/>
          <a:p>
            <a:r>
              <a:rPr lang="en-US" dirty="0" smtClean="0">
                <a:solidFill>
                  <a:prstClr val="black"/>
                </a:solidFill>
              </a:rPr>
              <a:t>1/9/2014</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4FE11147-E46D-4CAC-BBAD-5BA24410734B}" type="slidenum">
              <a:rPr lang="en-US" smtClean="0">
                <a:solidFill>
                  <a:prstClr val="black"/>
                </a:solidFill>
              </a:rPr>
              <a:pPr/>
              <a:t>51</a:t>
            </a:fld>
            <a:endParaRPr lang="en-US" dirty="0">
              <a:solidFill>
                <a:prstClr val="black"/>
              </a:solidFill>
            </a:endParaRPr>
          </a:p>
        </p:txBody>
      </p:sp>
    </p:spTree>
    <p:extLst>
      <p:ext uri="{BB962C8B-B14F-4D97-AF65-F5344CB8AC3E}">
        <p14:creationId xmlns:p14="http://schemas.microsoft.com/office/powerpoint/2010/main" xmlns="" val="15769826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normAutofit fontScale="90000"/>
          </a:bodyPr>
          <a:lstStyle/>
          <a:p>
            <a:r>
              <a:rPr lang="en-US" dirty="0" smtClean="0"/>
              <a:t>Northampton State Hospital</a:t>
            </a:r>
            <a:br>
              <a:rPr lang="en-US" dirty="0" smtClean="0"/>
            </a:br>
            <a:endParaRPr lang="en-US" sz="3100" dirty="0"/>
          </a:p>
        </p:txBody>
      </p:sp>
      <p:sp>
        <p:nvSpPr>
          <p:cNvPr id="7" name="Date Placeholder 6"/>
          <p:cNvSpPr>
            <a:spLocks noGrp="1"/>
          </p:cNvSpPr>
          <p:nvPr>
            <p:ph type="dt" sz="half" idx="10"/>
          </p:nvPr>
        </p:nvSpPr>
        <p:spPr/>
        <p:txBody>
          <a:bodyPr/>
          <a:lstStyle/>
          <a:p>
            <a:r>
              <a:rPr lang="en-US" dirty="0" smtClean="0">
                <a:solidFill>
                  <a:prstClr val="black"/>
                </a:solidFill>
              </a:rPr>
              <a:t>1/5/2014</a:t>
            </a:r>
            <a:endParaRPr lang="en-US" dirty="0">
              <a:solidFill>
                <a:prstClr val="black"/>
              </a:solidFill>
            </a:endParaRPr>
          </a:p>
        </p:txBody>
      </p:sp>
      <p:sp>
        <p:nvSpPr>
          <p:cNvPr id="8" name="Slide Number Placeholder 7"/>
          <p:cNvSpPr>
            <a:spLocks noGrp="1"/>
          </p:cNvSpPr>
          <p:nvPr>
            <p:ph type="sldNum" sz="quarter" idx="12"/>
          </p:nvPr>
        </p:nvSpPr>
        <p:spPr/>
        <p:txBody>
          <a:bodyPr/>
          <a:lstStyle/>
          <a:p>
            <a:fld id="{4FE11147-E46D-4CAC-BBAD-5BA24410734B}" type="slidenum">
              <a:rPr lang="en-US" smtClean="0">
                <a:solidFill>
                  <a:prstClr val="black"/>
                </a:solidFill>
              </a:rPr>
              <a:pPr/>
              <a:t>52</a:t>
            </a:fld>
            <a:endParaRPr lang="en-US" dirty="0">
              <a:solidFill>
                <a:prstClr val="black"/>
              </a:solidFill>
            </a:endParaRPr>
          </a:p>
        </p:txBody>
      </p:sp>
      <p:pic>
        <p:nvPicPr>
          <p:cNvPr id="3" name="Picture 2"/>
          <p:cNvPicPr/>
          <p:nvPr/>
        </p:nvPicPr>
        <p:blipFill>
          <a:blip r:embed="rId2" cstate="print">
            <a:extLst>
              <a:ext uri="{28A0092B-C50C-407E-A947-70E740481C1C}">
                <a14:useLocalDpi xmlns:a14="http://schemas.microsoft.com/office/drawing/2010/main" xmlns="" val="0"/>
              </a:ext>
            </a:extLst>
          </a:blip>
          <a:stretch>
            <a:fillRect/>
          </a:stretch>
        </p:blipFill>
        <p:spPr>
          <a:xfrm>
            <a:off x="533400" y="1143000"/>
            <a:ext cx="4114800" cy="2743200"/>
          </a:xfrm>
          <a:prstGeom prst="rect">
            <a:avLst/>
          </a:prstGeom>
        </p:spPr>
      </p:pic>
      <p:pic>
        <p:nvPicPr>
          <p:cNvPr id="4" name="Picture 3"/>
          <p:cNvPicPr/>
          <p:nvPr/>
        </p:nvPicPr>
        <p:blipFill>
          <a:blip r:embed="rId3" cstate="print">
            <a:extLst>
              <a:ext uri="{28A0092B-C50C-407E-A947-70E740481C1C}">
                <a14:useLocalDpi xmlns:a14="http://schemas.microsoft.com/office/drawing/2010/main" xmlns="" val="0"/>
              </a:ext>
            </a:extLst>
          </a:blip>
          <a:stretch>
            <a:fillRect/>
          </a:stretch>
        </p:blipFill>
        <p:spPr>
          <a:xfrm>
            <a:off x="152400" y="4017745"/>
            <a:ext cx="4495800" cy="2681438"/>
          </a:xfrm>
          <a:prstGeom prst="rect">
            <a:avLst/>
          </a:prstGeom>
        </p:spPr>
      </p:pic>
      <p:pic>
        <p:nvPicPr>
          <p:cNvPr id="5" name="Picture 4"/>
          <p:cNvPicPr/>
          <p:nvPr/>
        </p:nvPicPr>
        <p:blipFill>
          <a:blip r:embed="rId4" cstate="print">
            <a:extLst>
              <a:ext uri="{28A0092B-C50C-407E-A947-70E740481C1C}">
                <a14:useLocalDpi xmlns:a14="http://schemas.microsoft.com/office/drawing/2010/main" xmlns="" val="0"/>
              </a:ext>
            </a:extLst>
          </a:blip>
          <a:stretch>
            <a:fillRect/>
          </a:stretch>
        </p:blipFill>
        <p:spPr>
          <a:xfrm>
            <a:off x="4724400" y="1143000"/>
            <a:ext cx="4043365" cy="2788920"/>
          </a:xfrm>
          <a:prstGeom prst="rect">
            <a:avLst/>
          </a:prstGeom>
        </p:spPr>
      </p:pic>
      <p:pic>
        <p:nvPicPr>
          <p:cNvPr id="9" name="Picture 8"/>
          <p:cNvPicPr/>
          <p:nvPr/>
        </p:nvPicPr>
        <p:blipFill>
          <a:blip r:embed="rId5" cstate="print">
            <a:extLst>
              <a:ext uri="{28A0092B-C50C-407E-A947-70E740481C1C}">
                <a14:useLocalDpi xmlns:a14="http://schemas.microsoft.com/office/drawing/2010/main" xmlns="" val="0"/>
              </a:ext>
            </a:extLst>
          </a:blip>
          <a:stretch>
            <a:fillRect/>
          </a:stretch>
        </p:blipFill>
        <p:spPr>
          <a:xfrm>
            <a:off x="4724400" y="4017745"/>
            <a:ext cx="4114800" cy="2681438"/>
          </a:xfrm>
          <a:prstGeom prst="rect">
            <a:avLst/>
          </a:prstGeom>
        </p:spPr>
      </p:pic>
    </p:spTree>
    <p:extLst>
      <p:ext uri="{BB962C8B-B14F-4D97-AF65-F5344CB8AC3E}">
        <p14:creationId xmlns:p14="http://schemas.microsoft.com/office/powerpoint/2010/main" xmlns="" val="1541610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Northampton State Hospital Reuse</a:t>
            </a:r>
            <a:endParaRPr lang="en-US" dirty="0"/>
          </a:p>
        </p:txBody>
      </p:sp>
      <p:sp>
        <p:nvSpPr>
          <p:cNvPr id="3" name="Content Placeholder 2"/>
          <p:cNvSpPr>
            <a:spLocks noGrp="1"/>
          </p:cNvSpPr>
          <p:nvPr>
            <p:ph idx="1"/>
          </p:nvPr>
        </p:nvSpPr>
        <p:spPr>
          <a:xfrm>
            <a:off x="685800" y="1219200"/>
            <a:ext cx="8077200" cy="5562600"/>
          </a:xfrm>
        </p:spPr>
        <p:txBody>
          <a:bodyPr>
            <a:normAutofit fontScale="47500" lnSpcReduction="20000"/>
          </a:bodyPr>
          <a:lstStyle/>
          <a:p>
            <a:r>
              <a:rPr lang="en-US" sz="4400" dirty="0" smtClean="0"/>
              <a:t>Features:</a:t>
            </a:r>
          </a:p>
          <a:p>
            <a:pPr lvl="1"/>
            <a:r>
              <a:rPr lang="en-US" sz="3800" dirty="0" smtClean="0"/>
              <a:t>Village style – compact scale, small lots, mixed uses, and walkable design</a:t>
            </a:r>
          </a:p>
          <a:p>
            <a:pPr lvl="1"/>
            <a:r>
              <a:rPr lang="en-US" sz="3800" dirty="0" smtClean="0"/>
              <a:t>190 residential units: apartments, condos, townhouses, single family homes, &amp; assisted living </a:t>
            </a:r>
          </a:p>
          <a:p>
            <a:pPr lvl="1"/>
            <a:r>
              <a:rPr lang="en-US" sz="3800" dirty="0" smtClean="0"/>
              <a:t>50% affordable housing</a:t>
            </a:r>
          </a:p>
          <a:p>
            <a:pPr lvl="1"/>
            <a:r>
              <a:rPr lang="en-US" sz="3800" dirty="0" smtClean="0"/>
              <a:t>Recreation, light-industrial, retail &amp; state government</a:t>
            </a:r>
          </a:p>
          <a:p>
            <a:pPr lvl="1"/>
            <a:r>
              <a:rPr lang="en-US" sz="3800" dirty="0" smtClean="0"/>
              <a:t>Community gardens and athletic fields</a:t>
            </a:r>
          </a:p>
          <a:p>
            <a:pPr lvl="1"/>
            <a:r>
              <a:rPr lang="en-US" sz="3800" dirty="0" smtClean="0"/>
              <a:t>Light industrial firms employ over 320 people</a:t>
            </a:r>
          </a:p>
          <a:p>
            <a:pPr lvl="1"/>
            <a:r>
              <a:rPr lang="en-US" sz="3800" dirty="0" smtClean="0"/>
              <a:t>Hampshire County jail located on premises</a:t>
            </a:r>
          </a:p>
          <a:p>
            <a:pPr lvl="1"/>
            <a:r>
              <a:rPr lang="en-US" sz="3800" dirty="0" smtClean="0"/>
              <a:t>Four original buildings saved and renovated</a:t>
            </a:r>
          </a:p>
          <a:p>
            <a:pPr lvl="1"/>
            <a:r>
              <a:rPr lang="en-US" sz="3800" dirty="0" smtClean="0"/>
              <a:t>“Coach House” recently purchased and being renovated for emergency veterinarian clinic</a:t>
            </a:r>
          </a:p>
          <a:p>
            <a:pPr lvl="1"/>
            <a:r>
              <a:rPr lang="en-US" sz="3800" dirty="0" smtClean="0"/>
              <a:t>Preserved 75% of land as open-space &amp; agriculture</a:t>
            </a:r>
            <a:endParaRPr lang="en-US" sz="3800" dirty="0"/>
          </a:p>
          <a:p>
            <a:pPr lvl="1"/>
            <a:endParaRPr lang="en-US" sz="3800" dirty="0" smtClean="0"/>
          </a:p>
          <a:p>
            <a:r>
              <a:rPr lang="en-US" sz="4400" dirty="0" smtClean="0"/>
              <a:t>Key Points:  </a:t>
            </a:r>
          </a:p>
          <a:p>
            <a:pPr lvl="1"/>
            <a:r>
              <a:rPr lang="en-US" sz="3800" dirty="0" smtClean="0"/>
              <a:t>Detailed and realistic Master Plan</a:t>
            </a:r>
          </a:p>
          <a:p>
            <a:pPr lvl="1"/>
            <a:r>
              <a:rPr lang="en-US" sz="3800" dirty="0" smtClean="0"/>
              <a:t>Project owned and managed by MassDevelopment </a:t>
            </a:r>
          </a:p>
          <a:p>
            <a:pPr lvl="1"/>
            <a:r>
              <a:rPr lang="en-US" sz="3800" smtClean="0"/>
              <a:t>Pro-active Community </a:t>
            </a:r>
            <a:r>
              <a:rPr lang="en-US" sz="3800" dirty="0" smtClean="0"/>
              <a:t>Action Committee</a:t>
            </a:r>
          </a:p>
          <a:p>
            <a:pPr lvl="1"/>
            <a:r>
              <a:rPr lang="en-US" sz="3800" dirty="0" smtClean="0"/>
              <a:t>Utilized federal and state grants and incentives</a:t>
            </a:r>
            <a:endParaRPr lang="en-US" sz="2900" dirty="0" smtClean="0"/>
          </a:p>
          <a:p>
            <a:endParaRPr lang="en-US" dirty="0"/>
          </a:p>
        </p:txBody>
      </p:sp>
      <p:sp>
        <p:nvSpPr>
          <p:cNvPr id="4" name="Date Placeholder 3"/>
          <p:cNvSpPr>
            <a:spLocks noGrp="1"/>
          </p:cNvSpPr>
          <p:nvPr>
            <p:ph type="dt" sz="half" idx="10"/>
          </p:nvPr>
        </p:nvSpPr>
        <p:spPr/>
        <p:txBody>
          <a:bodyPr/>
          <a:lstStyle/>
          <a:p>
            <a:r>
              <a:rPr lang="en-US" dirty="0" smtClean="0">
                <a:solidFill>
                  <a:prstClr val="black"/>
                </a:solidFill>
              </a:rPr>
              <a:t>1/9/2014</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4FE11147-E46D-4CAC-BBAD-5BA24410734B}" type="slidenum">
              <a:rPr lang="en-US" smtClean="0">
                <a:solidFill>
                  <a:prstClr val="black"/>
                </a:solidFill>
              </a:rPr>
              <a:pPr/>
              <a:t>53</a:t>
            </a:fld>
            <a:endParaRPr lang="en-US" dirty="0">
              <a:solidFill>
                <a:prstClr val="black"/>
              </a:solidFill>
            </a:endParaRPr>
          </a:p>
        </p:txBody>
      </p:sp>
    </p:spTree>
    <p:extLst>
      <p:ext uri="{BB962C8B-B14F-4D97-AF65-F5344CB8AC3E}">
        <p14:creationId xmlns:p14="http://schemas.microsoft.com/office/powerpoint/2010/main" xmlns="" val="41153583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Foxborough State Hospital</a:t>
            </a:r>
            <a:endParaRPr lang="en-US" dirty="0"/>
          </a:p>
        </p:txBody>
      </p:sp>
      <p:sp>
        <p:nvSpPr>
          <p:cNvPr id="7" name="Date Placeholder 6"/>
          <p:cNvSpPr>
            <a:spLocks noGrp="1"/>
          </p:cNvSpPr>
          <p:nvPr>
            <p:ph type="dt" sz="half" idx="10"/>
          </p:nvPr>
        </p:nvSpPr>
        <p:spPr/>
        <p:txBody>
          <a:bodyPr/>
          <a:lstStyle/>
          <a:p>
            <a:r>
              <a:rPr lang="en-US" dirty="0" smtClean="0">
                <a:solidFill>
                  <a:prstClr val="black"/>
                </a:solidFill>
              </a:rPr>
              <a:t>1/9/2014</a:t>
            </a:r>
            <a:endParaRPr lang="en-US" dirty="0">
              <a:solidFill>
                <a:prstClr val="black"/>
              </a:solidFill>
            </a:endParaRPr>
          </a:p>
        </p:txBody>
      </p:sp>
      <p:sp>
        <p:nvSpPr>
          <p:cNvPr id="8" name="Slide Number Placeholder 7"/>
          <p:cNvSpPr>
            <a:spLocks noGrp="1"/>
          </p:cNvSpPr>
          <p:nvPr>
            <p:ph type="sldNum" sz="quarter" idx="12"/>
          </p:nvPr>
        </p:nvSpPr>
        <p:spPr/>
        <p:txBody>
          <a:bodyPr/>
          <a:lstStyle/>
          <a:p>
            <a:fld id="{4FE11147-E46D-4CAC-BBAD-5BA24410734B}" type="slidenum">
              <a:rPr lang="en-US" smtClean="0">
                <a:solidFill>
                  <a:prstClr val="black"/>
                </a:solidFill>
              </a:rPr>
              <a:pPr/>
              <a:t>54</a:t>
            </a:fld>
            <a:endParaRPr lang="en-US" dirty="0">
              <a:solidFill>
                <a:prstClr val="black"/>
              </a:solidFill>
            </a:endParaRPr>
          </a:p>
        </p:txBody>
      </p:sp>
      <p:pic>
        <p:nvPicPr>
          <p:cNvPr id="3" name="Picture 2"/>
          <p:cNvPicPr/>
          <p:nvPr/>
        </p:nvPicPr>
        <p:blipFill>
          <a:blip r:embed="rId2" cstate="print">
            <a:extLst>
              <a:ext uri="{28A0092B-C50C-407E-A947-70E740481C1C}">
                <a14:useLocalDpi xmlns:a14="http://schemas.microsoft.com/office/drawing/2010/main" xmlns="" val="0"/>
              </a:ext>
            </a:extLst>
          </a:blip>
          <a:stretch>
            <a:fillRect/>
          </a:stretch>
        </p:blipFill>
        <p:spPr>
          <a:xfrm>
            <a:off x="533400" y="1149566"/>
            <a:ext cx="3745832" cy="2613259"/>
          </a:xfrm>
          <a:prstGeom prst="rect">
            <a:avLst/>
          </a:prstGeom>
        </p:spPr>
      </p:pic>
      <p:pic>
        <p:nvPicPr>
          <p:cNvPr id="4" name="Picture 3"/>
          <p:cNvPicPr/>
          <p:nvPr/>
        </p:nvPicPr>
        <p:blipFill>
          <a:blip r:embed="rId3" cstate="print">
            <a:extLst>
              <a:ext uri="{28A0092B-C50C-407E-A947-70E740481C1C}">
                <a14:useLocalDpi xmlns:a14="http://schemas.microsoft.com/office/drawing/2010/main" xmlns="" val="0"/>
              </a:ext>
            </a:extLst>
          </a:blip>
          <a:stretch>
            <a:fillRect/>
          </a:stretch>
        </p:blipFill>
        <p:spPr>
          <a:xfrm>
            <a:off x="4396872" y="1149566"/>
            <a:ext cx="4213727" cy="2613259"/>
          </a:xfrm>
          <a:prstGeom prst="rect">
            <a:avLst/>
          </a:prstGeom>
        </p:spPr>
      </p:pic>
      <p:pic>
        <p:nvPicPr>
          <p:cNvPr id="5" name="Picture 4"/>
          <p:cNvPicPr/>
          <p:nvPr/>
        </p:nvPicPr>
        <p:blipFill>
          <a:blip r:embed="rId4" cstate="print">
            <a:extLst>
              <a:ext uri="{28A0092B-C50C-407E-A947-70E740481C1C}">
                <a14:useLocalDpi xmlns:a14="http://schemas.microsoft.com/office/drawing/2010/main" xmlns="" val="0"/>
              </a:ext>
            </a:extLst>
          </a:blip>
          <a:stretch>
            <a:fillRect/>
          </a:stretch>
        </p:blipFill>
        <p:spPr>
          <a:xfrm>
            <a:off x="609600" y="3886200"/>
            <a:ext cx="3669632" cy="259080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396873" y="3886199"/>
            <a:ext cx="4213726" cy="2590801"/>
          </a:xfrm>
          <a:prstGeom prst="rect">
            <a:avLst/>
          </a:prstGeom>
        </p:spPr>
      </p:pic>
    </p:spTree>
    <p:extLst>
      <p:ext uri="{BB962C8B-B14F-4D97-AF65-F5344CB8AC3E}">
        <p14:creationId xmlns:p14="http://schemas.microsoft.com/office/powerpoint/2010/main" xmlns="" val="29508695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Foxborough State Hospital Reuse</a:t>
            </a:r>
            <a:endParaRPr lang="en-US" dirty="0"/>
          </a:p>
        </p:txBody>
      </p:sp>
      <p:sp>
        <p:nvSpPr>
          <p:cNvPr id="4" name="Content Placeholder 3"/>
          <p:cNvSpPr>
            <a:spLocks noGrp="1"/>
          </p:cNvSpPr>
          <p:nvPr>
            <p:ph idx="1"/>
          </p:nvPr>
        </p:nvSpPr>
        <p:spPr>
          <a:xfrm>
            <a:off x="685800" y="1143000"/>
            <a:ext cx="8229600" cy="4953000"/>
          </a:xfrm>
        </p:spPr>
        <p:txBody>
          <a:bodyPr>
            <a:normAutofit fontScale="25000" lnSpcReduction="20000"/>
          </a:bodyPr>
          <a:lstStyle/>
          <a:p>
            <a:r>
              <a:rPr lang="en-US" sz="8400" dirty="0"/>
              <a:t>Features</a:t>
            </a:r>
            <a:r>
              <a:rPr lang="en-US" sz="8400" dirty="0" smtClean="0"/>
              <a:t>:</a:t>
            </a:r>
          </a:p>
          <a:p>
            <a:pPr lvl="1"/>
            <a:r>
              <a:rPr lang="en-US" sz="7200" dirty="0" smtClean="0"/>
              <a:t>Saved and renovated 4 – 5 of the original buildings</a:t>
            </a:r>
          </a:p>
          <a:p>
            <a:pPr lvl="1"/>
            <a:r>
              <a:rPr lang="en-US" sz="7200" dirty="0" smtClean="0"/>
              <a:t>203 mixed residential </a:t>
            </a:r>
            <a:r>
              <a:rPr lang="en-US" sz="7200" dirty="0"/>
              <a:t>u</a:t>
            </a:r>
            <a:r>
              <a:rPr lang="en-US" sz="7200" dirty="0" smtClean="0"/>
              <a:t>nits: apartments, condos, 2-story townhouses, mid-level single family, high-end single family </a:t>
            </a:r>
          </a:p>
          <a:p>
            <a:pPr lvl="1"/>
            <a:r>
              <a:rPr lang="en-US" sz="7200" dirty="0" smtClean="0"/>
              <a:t>Playing fields, recreation areas, retail &amp; commercial office space</a:t>
            </a:r>
          </a:p>
          <a:p>
            <a:pPr lvl="1"/>
            <a:r>
              <a:rPr lang="en-US" sz="7200" dirty="0" smtClean="0"/>
              <a:t>Extensive walkways </a:t>
            </a:r>
          </a:p>
          <a:p>
            <a:pPr lvl="1"/>
            <a:r>
              <a:rPr lang="en-US" sz="7200" dirty="0" smtClean="0"/>
              <a:t>97% apartment occupancy; </a:t>
            </a:r>
          </a:p>
          <a:p>
            <a:pPr lvl="1"/>
            <a:r>
              <a:rPr lang="en-US" sz="7200" dirty="0" smtClean="0"/>
              <a:t>Town houses and condos completely sold out</a:t>
            </a:r>
          </a:p>
          <a:p>
            <a:pPr lvl="1"/>
            <a:r>
              <a:rPr lang="en-US" sz="7200" dirty="0" smtClean="0"/>
              <a:t>New public safety building for police and fire</a:t>
            </a:r>
          </a:p>
          <a:p>
            <a:pPr lvl="1"/>
            <a:r>
              <a:rPr lang="en-US" sz="7200" dirty="0" smtClean="0"/>
              <a:t>Large retail plaza located on site</a:t>
            </a:r>
          </a:p>
          <a:p>
            <a:pPr lvl="1"/>
            <a:r>
              <a:rPr lang="en-US" sz="7200" dirty="0"/>
              <a:t>Access to Routes 1, 95, 140 and 495 and close to Gillette Stadium</a:t>
            </a:r>
          </a:p>
          <a:p>
            <a:pPr lvl="1"/>
            <a:r>
              <a:rPr lang="en-US" sz="7200" dirty="0" smtClean="0"/>
              <a:t>30% of area preserved for open space and recreational purposes</a:t>
            </a:r>
          </a:p>
          <a:p>
            <a:pPr marL="457200" lvl="1" indent="0">
              <a:buNone/>
            </a:pPr>
            <a:r>
              <a:rPr lang="en-US" sz="7200" dirty="0" smtClean="0"/>
              <a:t> </a:t>
            </a:r>
            <a:endParaRPr lang="en-US" sz="7200" dirty="0"/>
          </a:p>
          <a:p>
            <a:r>
              <a:rPr lang="en-US" sz="8400" dirty="0" smtClean="0"/>
              <a:t>Key </a:t>
            </a:r>
            <a:r>
              <a:rPr lang="en-US" sz="8400" dirty="0"/>
              <a:t>Points:  </a:t>
            </a:r>
            <a:endParaRPr lang="en-US" sz="8400" dirty="0" smtClean="0"/>
          </a:p>
          <a:p>
            <a:pPr lvl="1"/>
            <a:r>
              <a:rPr lang="en-US" sz="7200" dirty="0"/>
              <a:t>Pedestrian friendly </a:t>
            </a:r>
            <a:r>
              <a:rPr lang="en-US" sz="7200" dirty="0" smtClean="0"/>
              <a:t>neighborhood plan developed by re-use committee</a:t>
            </a:r>
            <a:r>
              <a:rPr lang="en-US" sz="7200" dirty="0"/>
              <a:t> </a:t>
            </a:r>
            <a:r>
              <a:rPr lang="en-US" sz="7200" dirty="0" smtClean="0"/>
              <a:t>and public with DCAMM</a:t>
            </a:r>
          </a:p>
          <a:p>
            <a:pPr lvl="1"/>
            <a:r>
              <a:rPr lang="en-US" sz="7200" dirty="0" smtClean="0"/>
              <a:t>Special zoning district created</a:t>
            </a:r>
          </a:p>
          <a:p>
            <a:pPr lvl="1"/>
            <a:r>
              <a:rPr lang="en-US" sz="7200" dirty="0" smtClean="0"/>
              <a:t>Multiple developers – some very successful, others went bankrupt </a:t>
            </a:r>
          </a:p>
          <a:p>
            <a:pPr lvl="1"/>
            <a:r>
              <a:rPr lang="en-US" sz="7200" dirty="0" smtClean="0"/>
              <a:t>Extensive use of preservation tax credits and various state funding sources</a:t>
            </a:r>
            <a:endParaRPr lang="en-US" sz="6400" dirty="0"/>
          </a:p>
          <a:p>
            <a:endParaRPr lang="en-US" dirty="0"/>
          </a:p>
        </p:txBody>
      </p:sp>
      <p:sp>
        <p:nvSpPr>
          <p:cNvPr id="5" name="Date Placeholder 4"/>
          <p:cNvSpPr>
            <a:spLocks noGrp="1"/>
          </p:cNvSpPr>
          <p:nvPr>
            <p:ph type="dt" sz="half" idx="10"/>
          </p:nvPr>
        </p:nvSpPr>
        <p:spPr/>
        <p:txBody>
          <a:bodyPr/>
          <a:lstStyle/>
          <a:p>
            <a:r>
              <a:rPr lang="en-US" dirty="0" smtClean="0">
                <a:solidFill>
                  <a:prstClr val="black"/>
                </a:solidFill>
              </a:rPr>
              <a:t>1/9/2014</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FE11147-E46D-4CAC-BBAD-5BA24410734B}" type="slidenum">
              <a:rPr lang="en-US" smtClean="0">
                <a:solidFill>
                  <a:prstClr val="black"/>
                </a:solidFill>
              </a:rPr>
              <a:pPr/>
              <a:t>55</a:t>
            </a:fld>
            <a:endParaRPr lang="en-US" dirty="0">
              <a:solidFill>
                <a:prstClr val="black"/>
              </a:solidFill>
            </a:endParaRPr>
          </a:p>
        </p:txBody>
      </p:sp>
    </p:spTree>
    <p:extLst>
      <p:ext uri="{BB962C8B-B14F-4D97-AF65-F5344CB8AC3E}">
        <p14:creationId xmlns:p14="http://schemas.microsoft.com/office/powerpoint/2010/main" xmlns="" val="11838684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398" y="76200"/>
            <a:ext cx="8229600" cy="1143000"/>
          </a:xfrm>
        </p:spPr>
        <p:txBody>
          <a:bodyPr>
            <a:normAutofit fontScale="90000"/>
          </a:bodyPr>
          <a:lstStyle/>
          <a:p>
            <a:r>
              <a:rPr lang="en-US" dirty="0" smtClean="0"/>
              <a:t>Boston State Hospital</a:t>
            </a:r>
            <a:br>
              <a:rPr lang="en-US" dirty="0" smtClean="0"/>
            </a:br>
            <a:r>
              <a:rPr lang="en-US" sz="2700" dirty="0" smtClean="0"/>
              <a:t>(Dorchester/Mattapan</a:t>
            </a:r>
            <a:r>
              <a:rPr lang="en-US" sz="2700" dirty="0"/>
              <a:t>)</a:t>
            </a:r>
          </a:p>
        </p:txBody>
      </p:sp>
      <p:sp>
        <p:nvSpPr>
          <p:cNvPr id="7" name="Date Placeholder 6"/>
          <p:cNvSpPr>
            <a:spLocks noGrp="1"/>
          </p:cNvSpPr>
          <p:nvPr>
            <p:ph type="dt" sz="half" idx="10"/>
          </p:nvPr>
        </p:nvSpPr>
        <p:spPr/>
        <p:txBody>
          <a:bodyPr/>
          <a:lstStyle/>
          <a:p>
            <a:r>
              <a:rPr lang="en-US" dirty="0" smtClean="0">
                <a:solidFill>
                  <a:prstClr val="black"/>
                </a:solidFill>
              </a:rPr>
              <a:t>1/9/2014</a:t>
            </a:r>
            <a:endParaRPr lang="en-US" dirty="0">
              <a:solidFill>
                <a:prstClr val="black"/>
              </a:solidFill>
            </a:endParaRPr>
          </a:p>
        </p:txBody>
      </p:sp>
      <p:sp>
        <p:nvSpPr>
          <p:cNvPr id="8" name="Slide Number Placeholder 7"/>
          <p:cNvSpPr>
            <a:spLocks noGrp="1"/>
          </p:cNvSpPr>
          <p:nvPr>
            <p:ph type="sldNum" sz="quarter" idx="12"/>
          </p:nvPr>
        </p:nvSpPr>
        <p:spPr/>
        <p:txBody>
          <a:bodyPr/>
          <a:lstStyle/>
          <a:p>
            <a:fld id="{4FE11147-E46D-4CAC-BBAD-5BA24410734B}" type="slidenum">
              <a:rPr lang="en-US" smtClean="0">
                <a:solidFill>
                  <a:prstClr val="black"/>
                </a:solidFill>
              </a:rPr>
              <a:pPr/>
              <a:t>56</a:t>
            </a:fld>
            <a:endParaRPr lang="en-US" dirty="0">
              <a:solidFill>
                <a:prstClr val="black"/>
              </a:solidFill>
            </a:endParaRPr>
          </a:p>
        </p:txBody>
      </p:sp>
      <p:pic>
        <p:nvPicPr>
          <p:cNvPr id="3" name="Picture 2" descr="C:\Users\GIL\Documents\2013_08_27\P8271564.JPG"/>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3400" y="1143000"/>
            <a:ext cx="3747837" cy="2632075"/>
          </a:xfrm>
          <a:prstGeom prst="rect">
            <a:avLst/>
          </a:prstGeom>
          <a:noFill/>
          <a:ln>
            <a:noFill/>
          </a:ln>
        </p:spPr>
      </p:pic>
      <p:pic>
        <p:nvPicPr>
          <p:cNvPr id="4" name="Picture 3" descr="C:\Users\GIL\Documents\2013_08_27\P8271567.JPG"/>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343400" y="1176655"/>
            <a:ext cx="3962400" cy="2598420"/>
          </a:xfrm>
          <a:prstGeom prst="rect">
            <a:avLst/>
          </a:prstGeom>
          <a:noFill/>
          <a:ln>
            <a:noFill/>
          </a:ln>
        </p:spPr>
      </p:pic>
      <p:pic>
        <p:nvPicPr>
          <p:cNvPr id="5" name="Picture 4" descr="C:\Users\GIL\Documents\2013_08_27\P8271569.JPG"/>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09600" y="3899836"/>
            <a:ext cx="3665219" cy="2500964"/>
          </a:xfrm>
          <a:prstGeom prst="rect">
            <a:avLst/>
          </a:prstGeom>
          <a:noFill/>
          <a:ln>
            <a:noFill/>
          </a:ln>
        </p:spPr>
      </p:pic>
      <p:pic>
        <p:nvPicPr>
          <p:cNvPr id="6" name="Picture 5" descr="C:\Users\GIL\Documents\2013_08_27\P8271565.JPG"/>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343400" y="3886200"/>
            <a:ext cx="3886200" cy="2514600"/>
          </a:xfrm>
          <a:prstGeom prst="rect">
            <a:avLst/>
          </a:prstGeom>
          <a:noFill/>
          <a:ln>
            <a:noFill/>
          </a:ln>
        </p:spPr>
      </p:pic>
    </p:spTree>
    <p:extLst>
      <p:ext uri="{BB962C8B-B14F-4D97-AF65-F5344CB8AC3E}">
        <p14:creationId xmlns:p14="http://schemas.microsoft.com/office/powerpoint/2010/main" xmlns="" val="134851684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Boston State Hospital Reuse</a:t>
            </a:r>
            <a:br>
              <a:rPr lang="en-US" dirty="0" smtClean="0"/>
            </a:br>
            <a:r>
              <a:rPr lang="en-US" sz="2700" dirty="0"/>
              <a:t>(Dorchester/Mattapan)</a:t>
            </a:r>
          </a:p>
        </p:txBody>
      </p:sp>
      <p:sp>
        <p:nvSpPr>
          <p:cNvPr id="3" name="Content Placeholder 2"/>
          <p:cNvSpPr>
            <a:spLocks noGrp="1"/>
          </p:cNvSpPr>
          <p:nvPr>
            <p:ph idx="1"/>
          </p:nvPr>
        </p:nvSpPr>
        <p:spPr>
          <a:xfrm>
            <a:off x="609600" y="1295400"/>
            <a:ext cx="8229600" cy="5257800"/>
          </a:xfrm>
        </p:spPr>
        <p:txBody>
          <a:bodyPr>
            <a:noAutofit/>
          </a:bodyPr>
          <a:lstStyle/>
          <a:p>
            <a:r>
              <a:rPr lang="en-US" sz="2100" dirty="0"/>
              <a:t>Features</a:t>
            </a:r>
            <a:r>
              <a:rPr lang="en-US" sz="2000" dirty="0" smtClean="0"/>
              <a:t>:</a:t>
            </a:r>
          </a:p>
          <a:p>
            <a:pPr lvl="1"/>
            <a:r>
              <a:rPr lang="en-US" sz="1700" dirty="0" smtClean="0"/>
              <a:t>Lena Park Community:  100 affordable apartments +  65 affordable rental units for seniors</a:t>
            </a:r>
          </a:p>
          <a:p>
            <a:pPr lvl="1"/>
            <a:r>
              <a:rPr lang="en-US" sz="1700" dirty="0" smtClean="0"/>
              <a:t>Harvard Commons: 90 single-family houses and duplexes targeted as affordable</a:t>
            </a:r>
          </a:p>
          <a:p>
            <a:pPr lvl="1"/>
            <a:r>
              <a:rPr lang="en-US" sz="1700" dirty="0" smtClean="0"/>
              <a:t>Most buildings demolished except for 3 cottages and one building being renovated by Univ. Mass Biologic Laboratory</a:t>
            </a:r>
          </a:p>
          <a:p>
            <a:pPr lvl="1"/>
            <a:r>
              <a:rPr lang="en-US" sz="1700" dirty="0"/>
              <a:t>Mass Audubon Society </a:t>
            </a:r>
            <a:r>
              <a:rPr lang="en-US" sz="1700" dirty="0" smtClean="0"/>
              <a:t>built Boston Nature Center on 67 acres </a:t>
            </a:r>
          </a:p>
          <a:p>
            <a:pPr lvl="1"/>
            <a:r>
              <a:rPr lang="en-US" sz="1700" dirty="0" smtClean="0"/>
              <a:t>Includes 267 community gardens, municipal leaf composting, walking trails</a:t>
            </a:r>
          </a:p>
          <a:p>
            <a:pPr lvl="1"/>
            <a:r>
              <a:rPr lang="en-US" sz="1700" dirty="0" smtClean="0"/>
              <a:t>Univ. of Mass. Biologic Laboratories employs 330 people manufacturing vaccines</a:t>
            </a:r>
          </a:p>
          <a:p>
            <a:pPr lvl="1"/>
            <a:r>
              <a:rPr lang="en-US" sz="1700" dirty="0" smtClean="0"/>
              <a:t>40% of the total area is undeveloped open-space surrounded by hundreds of acres of wooded property</a:t>
            </a:r>
            <a:endParaRPr lang="en-US" sz="1700" dirty="0"/>
          </a:p>
          <a:p>
            <a:r>
              <a:rPr lang="en-US" sz="2100" dirty="0" smtClean="0"/>
              <a:t>Key </a:t>
            </a:r>
            <a:r>
              <a:rPr lang="en-US" sz="2100" dirty="0"/>
              <a:t>Points: </a:t>
            </a:r>
            <a:endParaRPr lang="en-US" sz="2100" dirty="0" smtClean="0"/>
          </a:p>
          <a:p>
            <a:pPr lvl="1"/>
            <a:r>
              <a:rPr lang="en-US" sz="1700" dirty="0" smtClean="0"/>
              <a:t>Very active Citizens Advisory Committee developed Master Plan </a:t>
            </a:r>
          </a:p>
          <a:p>
            <a:pPr lvl="1"/>
            <a:r>
              <a:rPr lang="en-US" sz="1700" dirty="0" smtClean="0"/>
              <a:t>Broad range of multi-uses: housing, agriculture, education, and bio-tech</a:t>
            </a:r>
          </a:p>
          <a:p>
            <a:pPr lvl="1"/>
            <a:r>
              <a:rPr lang="en-US" sz="1700" dirty="0" smtClean="0"/>
              <a:t>Responsive in meeting local housing and community needs</a:t>
            </a:r>
          </a:p>
          <a:p>
            <a:pPr lvl="1"/>
            <a:r>
              <a:rPr lang="en-US" sz="1700" dirty="0" smtClean="0"/>
              <a:t>Extensive use of city, state and federal funding sources</a:t>
            </a:r>
            <a:endParaRPr lang="en-US" sz="1700" dirty="0"/>
          </a:p>
          <a:p>
            <a:endParaRPr lang="en-US" sz="1700" dirty="0"/>
          </a:p>
        </p:txBody>
      </p:sp>
      <p:sp>
        <p:nvSpPr>
          <p:cNvPr id="4" name="Date Placeholder 3"/>
          <p:cNvSpPr>
            <a:spLocks noGrp="1"/>
          </p:cNvSpPr>
          <p:nvPr>
            <p:ph type="dt" sz="half" idx="10"/>
          </p:nvPr>
        </p:nvSpPr>
        <p:spPr/>
        <p:txBody>
          <a:bodyPr/>
          <a:lstStyle/>
          <a:p>
            <a:r>
              <a:rPr lang="en-US" dirty="0" smtClean="0">
                <a:solidFill>
                  <a:prstClr val="black"/>
                </a:solidFill>
              </a:rPr>
              <a:t>1/9/2014</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4FE11147-E46D-4CAC-BBAD-5BA24410734B}" type="slidenum">
              <a:rPr lang="en-US" smtClean="0">
                <a:solidFill>
                  <a:prstClr val="black"/>
                </a:solidFill>
              </a:rPr>
              <a:pPr/>
              <a:t>57</a:t>
            </a:fld>
            <a:endParaRPr lang="en-US" dirty="0">
              <a:solidFill>
                <a:prstClr val="black"/>
              </a:solidFill>
            </a:endParaRPr>
          </a:p>
        </p:txBody>
      </p:sp>
    </p:spTree>
    <p:extLst>
      <p:ext uri="{BB962C8B-B14F-4D97-AF65-F5344CB8AC3E}">
        <p14:creationId xmlns:p14="http://schemas.microsoft.com/office/powerpoint/2010/main" xmlns="" val="174628380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Tewksbury State Hospital</a:t>
            </a:r>
            <a:endParaRPr lang="en-US" dirty="0"/>
          </a:p>
        </p:txBody>
      </p:sp>
      <p:sp>
        <p:nvSpPr>
          <p:cNvPr id="7" name="Date Placeholder 6"/>
          <p:cNvSpPr>
            <a:spLocks noGrp="1"/>
          </p:cNvSpPr>
          <p:nvPr>
            <p:ph type="dt" sz="half" idx="10"/>
          </p:nvPr>
        </p:nvSpPr>
        <p:spPr/>
        <p:txBody>
          <a:bodyPr/>
          <a:lstStyle/>
          <a:p>
            <a:r>
              <a:rPr lang="en-US" dirty="0" smtClean="0">
                <a:solidFill>
                  <a:prstClr val="black"/>
                </a:solidFill>
              </a:rPr>
              <a:t>1/9/2014</a:t>
            </a:r>
            <a:endParaRPr lang="en-US" dirty="0">
              <a:solidFill>
                <a:prstClr val="black"/>
              </a:solidFill>
            </a:endParaRPr>
          </a:p>
        </p:txBody>
      </p:sp>
      <p:sp>
        <p:nvSpPr>
          <p:cNvPr id="8" name="Slide Number Placeholder 7"/>
          <p:cNvSpPr>
            <a:spLocks noGrp="1"/>
          </p:cNvSpPr>
          <p:nvPr>
            <p:ph type="sldNum" sz="quarter" idx="12"/>
          </p:nvPr>
        </p:nvSpPr>
        <p:spPr/>
        <p:txBody>
          <a:bodyPr/>
          <a:lstStyle/>
          <a:p>
            <a:fld id="{4FE11147-E46D-4CAC-BBAD-5BA24410734B}" type="slidenum">
              <a:rPr lang="en-US" smtClean="0">
                <a:solidFill>
                  <a:prstClr val="black"/>
                </a:solidFill>
              </a:rPr>
              <a:pPr/>
              <a:t>58</a:t>
            </a:fld>
            <a:endParaRPr lang="en-US" dirty="0">
              <a:solidFill>
                <a:prstClr val="black"/>
              </a:solidFill>
            </a:endParaRPr>
          </a:p>
        </p:txBody>
      </p:sp>
      <p:pic>
        <p:nvPicPr>
          <p:cNvPr id="3" name="Picture 2"/>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34317" y="3810000"/>
            <a:ext cx="4009083" cy="2666999"/>
          </a:xfrm>
          <a:prstGeom prst="rect">
            <a:avLst/>
          </a:prstGeom>
          <a:noFill/>
          <a:ln>
            <a:noFill/>
          </a:ln>
        </p:spPr>
      </p:pic>
      <p:pic>
        <p:nvPicPr>
          <p:cNvPr id="4" name="Picture 3" descr="C:\Users\GIL\Documents\Medfield State Hospital\Tewksbury State Hospital\P7241548.JPG"/>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449278" y="3810000"/>
            <a:ext cx="4008921" cy="2730911"/>
          </a:xfrm>
          <a:prstGeom prst="rect">
            <a:avLst/>
          </a:prstGeom>
          <a:noFill/>
          <a:ln>
            <a:noFill/>
          </a:ln>
        </p:spPr>
      </p:pic>
      <p:pic>
        <p:nvPicPr>
          <p:cNvPr id="5" name="Picture 4" descr="C:\Users\GIL\Documents\Medfield State Hospital\Tewksbury State Hospital\P7241554.JPG"/>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419601" y="1219201"/>
            <a:ext cx="4038598" cy="2514600"/>
          </a:xfrm>
          <a:prstGeom prst="rect">
            <a:avLst/>
          </a:prstGeom>
          <a:noFill/>
          <a:ln>
            <a:noFill/>
          </a:ln>
        </p:spPr>
      </p:pic>
      <p:pic>
        <p:nvPicPr>
          <p:cNvPr id="6" name="Picture 5" descr="C:\Users\GIL\Documents\Medfield State Hospital\Tewksbury State Hospital\P7241555.JPG"/>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34317" y="1219200"/>
            <a:ext cx="4009083" cy="2514600"/>
          </a:xfrm>
          <a:prstGeom prst="rect">
            <a:avLst/>
          </a:prstGeom>
          <a:noFill/>
          <a:ln>
            <a:noFill/>
          </a:ln>
        </p:spPr>
      </p:pic>
    </p:spTree>
    <p:extLst>
      <p:ext uri="{BB962C8B-B14F-4D97-AF65-F5344CB8AC3E}">
        <p14:creationId xmlns:p14="http://schemas.microsoft.com/office/powerpoint/2010/main" xmlns="" val="24176055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Tewksbury State Hospital</a:t>
            </a:r>
            <a:endParaRPr lang="en-US" dirty="0"/>
          </a:p>
        </p:txBody>
      </p:sp>
      <p:sp>
        <p:nvSpPr>
          <p:cNvPr id="4" name="Content Placeholder 3"/>
          <p:cNvSpPr>
            <a:spLocks noGrp="1"/>
          </p:cNvSpPr>
          <p:nvPr>
            <p:ph idx="1"/>
          </p:nvPr>
        </p:nvSpPr>
        <p:spPr>
          <a:xfrm>
            <a:off x="457200" y="1371600"/>
            <a:ext cx="8229600" cy="5105400"/>
          </a:xfrm>
        </p:spPr>
        <p:txBody>
          <a:bodyPr>
            <a:normAutofit fontScale="47500" lnSpcReduction="20000"/>
          </a:bodyPr>
          <a:lstStyle/>
          <a:p>
            <a:r>
              <a:rPr lang="en-US" sz="4500" dirty="0"/>
              <a:t>Features</a:t>
            </a:r>
            <a:r>
              <a:rPr lang="en-US" sz="4500" dirty="0" smtClean="0"/>
              <a:t>:</a:t>
            </a:r>
          </a:p>
          <a:p>
            <a:pPr lvl="1"/>
            <a:r>
              <a:rPr lang="en-US" sz="3800" dirty="0" smtClean="0"/>
              <a:t>Hospital is still in full operation after 160 years</a:t>
            </a:r>
          </a:p>
          <a:p>
            <a:pPr lvl="1"/>
            <a:r>
              <a:rPr lang="en-US" sz="3800" dirty="0" smtClean="0"/>
              <a:t>Campus-style setting surrounded by 450 acres of conservation and farm land</a:t>
            </a:r>
          </a:p>
          <a:p>
            <a:pPr lvl="1"/>
            <a:r>
              <a:rPr lang="en-US" sz="3800" dirty="0" smtClean="0"/>
              <a:t>Equestrian therapy program associated with hospital and available for public use</a:t>
            </a:r>
          </a:p>
          <a:p>
            <a:pPr lvl="1"/>
            <a:r>
              <a:rPr lang="en-US" sz="3800" dirty="0" smtClean="0"/>
              <a:t>99-year lease of land and buildings from DCAMM</a:t>
            </a:r>
          </a:p>
          <a:p>
            <a:pPr lvl="1"/>
            <a:r>
              <a:rPr lang="en-US" sz="3800" dirty="0" smtClean="0"/>
              <a:t>Restored barn; built stables, riding ring, paddocks, and riding trails</a:t>
            </a:r>
          </a:p>
          <a:p>
            <a:pPr lvl="1"/>
            <a:r>
              <a:rPr lang="en-US" sz="3800" dirty="0" smtClean="0"/>
              <a:t>Restored building used for Mass Government offices</a:t>
            </a:r>
          </a:p>
          <a:p>
            <a:pPr lvl="1"/>
            <a:r>
              <a:rPr lang="en-US" sz="3800" dirty="0" smtClean="0"/>
              <a:t>60% of total land preserved as conservation for passive recreation including horseback riding</a:t>
            </a:r>
          </a:p>
          <a:p>
            <a:pPr lvl="1"/>
            <a:endParaRPr lang="en-US" sz="3800" dirty="0"/>
          </a:p>
          <a:p>
            <a:r>
              <a:rPr lang="en-US" sz="4500" dirty="0" smtClean="0"/>
              <a:t>Key </a:t>
            </a:r>
            <a:r>
              <a:rPr lang="en-US" sz="4500" dirty="0"/>
              <a:t>Points: </a:t>
            </a:r>
            <a:endParaRPr lang="en-US" sz="4500" dirty="0" smtClean="0"/>
          </a:p>
          <a:p>
            <a:pPr lvl="1"/>
            <a:r>
              <a:rPr lang="en-US" sz="3800" dirty="0" smtClean="0"/>
              <a:t>Maintenance of historic hospital buildings for treatment of variety of chronic medical, psychiatric, and additive disorders</a:t>
            </a:r>
          </a:p>
          <a:p>
            <a:pPr lvl="1"/>
            <a:r>
              <a:rPr lang="en-US" sz="3800" dirty="0" smtClean="0"/>
              <a:t>Local citizen’s group led development of equestrian program</a:t>
            </a:r>
          </a:p>
          <a:p>
            <a:pPr lvl="1"/>
            <a:r>
              <a:rPr lang="en-US" sz="3800" dirty="0" smtClean="0"/>
              <a:t>Equestrian program supported by ongoing subsidies and contributions</a:t>
            </a:r>
          </a:p>
          <a:p>
            <a:pPr lvl="1"/>
            <a:endParaRPr lang="en-US" sz="4200" dirty="0"/>
          </a:p>
          <a:p>
            <a:endParaRPr lang="en-US" dirty="0"/>
          </a:p>
        </p:txBody>
      </p:sp>
      <p:sp>
        <p:nvSpPr>
          <p:cNvPr id="6" name="Date Placeholder 5"/>
          <p:cNvSpPr>
            <a:spLocks noGrp="1"/>
          </p:cNvSpPr>
          <p:nvPr>
            <p:ph type="dt" sz="half" idx="10"/>
          </p:nvPr>
        </p:nvSpPr>
        <p:spPr/>
        <p:txBody>
          <a:bodyPr/>
          <a:lstStyle/>
          <a:p>
            <a:r>
              <a:rPr lang="en-US" dirty="0" smtClean="0">
                <a:solidFill>
                  <a:prstClr val="black"/>
                </a:solidFill>
              </a:rPr>
              <a:t>1/9/2014</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4FE11147-E46D-4CAC-BBAD-5BA24410734B}" type="slidenum">
              <a:rPr lang="en-US" smtClean="0">
                <a:solidFill>
                  <a:prstClr val="black"/>
                </a:solidFill>
              </a:rPr>
              <a:pPr/>
              <a:t>59</a:t>
            </a:fld>
            <a:endParaRPr lang="en-US" dirty="0">
              <a:solidFill>
                <a:prstClr val="black"/>
              </a:solidFill>
            </a:endParaRPr>
          </a:p>
        </p:txBody>
      </p:sp>
    </p:spTree>
    <p:extLst>
      <p:ext uri="{BB962C8B-B14F-4D97-AF65-F5344CB8AC3E}">
        <p14:creationId xmlns:p14="http://schemas.microsoft.com/office/powerpoint/2010/main" xmlns="" val="31491516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9144000" cy="124968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0" y="1249680"/>
            <a:ext cx="9144000" cy="3048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4" name="Straight Connector 13"/>
          <p:cNvCxnSpPr/>
          <p:nvPr/>
        </p:nvCxnSpPr>
        <p:spPr>
          <a:xfrm>
            <a:off x="2590800" y="0"/>
            <a:ext cx="0" cy="1402080"/>
          </a:xfrm>
          <a:prstGeom prst="line">
            <a:avLst/>
          </a:prstGeom>
          <a:ln w="19050">
            <a:solidFill>
              <a:schemeClr val="tx1">
                <a:lumMod val="65000"/>
                <a:lumOff val="3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Text Box 5"/>
          <p:cNvSpPr txBox="1">
            <a:spLocks noChangeArrowheads="1"/>
          </p:cNvSpPr>
          <p:nvPr/>
        </p:nvSpPr>
        <p:spPr bwMode="auto">
          <a:xfrm>
            <a:off x="2590800" y="141684"/>
            <a:ext cx="4800600" cy="1107996"/>
          </a:xfrm>
          <a:prstGeom prst="rect">
            <a:avLst/>
          </a:prstGeom>
          <a:noFill/>
          <a:ln w="9525">
            <a:noFill/>
            <a:miter lim="800000"/>
            <a:headEnd/>
            <a:tailEnd/>
          </a:ln>
          <a:effectLst/>
        </p:spPr>
        <p:txBody>
          <a:bodyPr>
            <a:spAutoFit/>
          </a:bodyPr>
          <a:lstStyle/>
          <a:p>
            <a:pPr algn="r">
              <a:spcBef>
                <a:spcPct val="50000"/>
              </a:spcBef>
              <a:defRPr/>
            </a:pPr>
            <a:r>
              <a:rPr lang="en-US" sz="6600" b="1" dirty="0" smtClean="0">
                <a:solidFill>
                  <a:schemeClr val="accent3">
                    <a:lumMod val="75000"/>
                  </a:schemeClr>
                </a:solidFill>
                <a:latin typeface="Calibri" pitchFamily="34" charset="0"/>
              </a:rPr>
              <a:t>VISIONING</a:t>
            </a:r>
            <a:endParaRPr lang="en-US" sz="4000" b="1" dirty="0">
              <a:solidFill>
                <a:schemeClr val="accent3">
                  <a:lumMod val="75000"/>
                </a:schemeClr>
              </a:solidFill>
              <a:latin typeface="Calibri" pitchFamily="34" charset="0"/>
            </a:endParaRPr>
          </a:p>
        </p:txBody>
      </p:sp>
      <p:sp>
        <p:nvSpPr>
          <p:cNvPr id="18" name="Rectangle 17"/>
          <p:cNvSpPr/>
          <p:nvPr/>
        </p:nvSpPr>
        <p:spPr>
          <a:xfrm>
            <a:off x="-53340" y="280183"/>
            <a:ext cx="2541588" cy="830997"/>
          </a:xfrm>
          <a:prstGeom prst="rect">
            <a:avLst/>
          </a:prstGeom>
        </p:spPr>
        <p:txBody>
          <a:bodyPr>
            <a:spAutoFit/>
          </a:bodyPr>
          <a:lstStyle/>
          <a:p>
            <a:pPr algn="r">
              <a:defRPr/>
            </a:pPr>
            <a:r>
              <a:rPr lang="en-US" sz="2400" b="1" dirty="0" smtClean="0">
                <a:solidFill>
                  <a:schemeClr val="accent3">
                    <a:lumMod val="75000"/>
                  </a:schemeClr>
                </a:solidFill>
                <a:latin typeface="Calibri" pitchFamily="34" charset="0"/>
              </a:rPr>
              <a:t>Medfield State Hospital </a:t>
            </a:r>
            <a:endParaRPr lang="en-US" sz="2400" b="1" dirty="0">
              <a:solidFill>
                <a:schemeClr val="accent3">
                  <a:lumMod val="75000"/>
                </a:schemeClr>
              </a:solidFill>
            </a:endParaRPr>
          </a:p>
        </p:txBody>
      </p:sp>
      <p:sp>
        <p:nvSpPr>
          <p:cNvPr id="12" name="Rectangle 11"/>
          <p:cNvSpPr/>
          <p:nvPr/>
        </p:nvSpPr>
        <p:spPr>
          <a:xfrm>
            <a:off x="76200" y="1608979"/>
            <a:ext cx="6477000" cy="461665"/>
          </a:xfrm>
          <a:prstGeom prst="rect">
            <a:avLst/>
          </a:prstGeom>
        </p:spPr>
        <p:txBody>
          <a:bodyPr wrap="square">
            <a:spAutoFit/>
          </a:bodyPr>
          <a:lstStyle/>
          <a:p>
            <a:pPr>
              <a:defRPr/>
            </a:pPr>
            <a:r>
              <a:rPr lang="en-US" sz="2400" b="1" dirty="0" smtClean="0">
                <a:solidFill>
                  <a:schemeClr val="bg1">
                    <a:lumMod val="50000"/>
                  </a:schemeClr>
                </a:solidFill>
                <a:latin typeface="Calibri" pitchFamily="34" charset="0"/>
              </a:rPr>
              <a:t>MSH Base Map - Parcels</a:t>
            </a:r>
            <a:endParaRPr lang="en-US" sz="2400" b="1" dirty="0">
              <a:solidFill>
                <a:schemeClr val="bg1">
                  <a:lumMod val="50000"/>
                </a:schemeClr>
              </a:solidFill>
              <a:latin typeface="Calibri" pitchFamily="34" charset="0"/>
            </a:endParaRPr>
          </a:p>
        </p:txBody>
      </p:sp>
      <p:pic>
        <p:nvPicPr>
          <p:cNvPr id="3074" name="Picture 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8600" y="2097314"/>
            <a:ext cx="3961009" cy="4675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 Box 3"/>
          <p:cNvSpPr txBox="1">
            <a:spLocks noChangeArrowheads="1"/>
          </p:cNvSpPr>
          <p:nvPr/>
        </p:nvSpPr>
        <p:spPr bwMode="auto">
          <a:xfrm>
            <a:off x="4332287" y="1608979"/>
            <a:ext cx="4441825" cy="1820021"/>
          </a:xfrm>
          <a:prstGeom prst="rect">
            <a:avLst/>
          </a:prstGeom>
          <a:solidFill>
            <a:srgbClr val="FFFFFF"/>
          </a:solidFill>
          <a:ln w="19050">
            <a:solidFill>
              <a:schemeClr val="accent1"/>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100" b="1" i="0" u="none" strike="noStrike" cap="none" normalizeH="0" baseline="0" dirty="0" smtClean="0">
                <a:ln>
                  <a:noFill/>
                </a:ln>
                <a:solidFill>
                  <a:srgbClr val="3366FF"/>
                </a:solidFill>
                <a:effectLst/>
                <a:latin typeface="Calibri" pitchFamily="34" charset="0"/>
                <a:cs typeface="Arial" pitchFamily="34" charset="0"/>
              </a:rPr>
              <a:t>SALE PARCELS </a:t>
            </a:r>
            <a:r>
              <a:rPr kumimoji="0" lang="en-US" sz="1100" b="0" i="0" u="none" strike="noStrike" cap="none" normalizeH="0" baseline="0" dirty="0" smtClean="0">
                <a:ln>
                  <a:noFill/>
                </a:ln>
                <a:solidFill>
                  <a:srgbClr val="3366FF"/>
                </a:solidFill>
                <a:effectLst/>
                <a:latin typeface="Calibri" pitchFamily="34" charset="0"/>
                <a:cs typeface="Arial" pitchFamily="34" charset="0"/>
              </a:rPr>
              <a:t>(~94 acres</a:t>
            </a:r>
            <a:r>
              <a:rPr kumimoji="0" lang="en-US" sz="1100" b="1" i="0" u="none" strike="noStrike" cap="none" normalizeH="0" baseline="0" dirty="0" smtClean="0">
                <a:ln>
                  <a:noFill/>
                </a:ln>
                <a:solidFill>
                  <a:srgbClr val="3366FF"/>
                </a:solidFill>
                <a:effectLst/>
                <a:latin typeface="Calibri" pitchFamily="34" charset="0"/>
                <a:cs typeface="Arial" pitchFamily="34" charset="0"/>
              </a:rPr>
              <a:t>)</a:t>
            </a:r>
          </a:p>
          <a:p>
            <a:pPr marL="0" marR="0" lvl="0" indent="0" algn="l" defTabSz="914400" rtl="0" eaLnBrk="1" fontAlgn="base" latinLnBrk="0" hangingPunct="1">
              <a:lnSpc>
                <a:spcPct val="100000"/>
              </a:lnSpc>
              <a:spcBef>
                <a:spcPct val="0"/>
              </a:spcBef>
              <a:buClrTx/>
              <a:buSzTx/>
              <a:buFontTx/>
              <a:buNone/>
              <a:tabLst/>
            </a:pPr>
            <a:r>
              <a:rPr kumimoji="0" lang="en-US" sz="1100" b="1" i="0" u="none" strike="noStrike" cap="none" normalizeH="0" baseline="0" dirty="0" smtClean="0">
                <a:ln>
                  <a:noFill/>
                </a:ln>
                <a:solidFill>
                  <a:schemeClr val="tx1"/>
                </a:solidFill>
                <a:effectLst/>
                <a:latin typeface="Calibri" pitchFamily="34" charset="0"/>
                <a:cs typeface="Arial" pitchFamily="34" charset="0"/>
              </a:rPr>
              <a:t>Parcel A</a:t>
            </a:r>
            <a:r>
              <a:rPr kumimoji="0" lang="en-US" sz="1100" b="0" i="0" u="none" strike="noStrike" cap="none" normalizeH="0" baseline="0" dirty="0" smtClean="0">
                <a:ln>
                  <a:noFill/>
                </a:ln>
                <a:solidFill>
                  <a:schemeClr val="tx1"/>
                </a:solidFill>
                <a:effectLst/>
                <a:latin typeface="Calibri" pitchFamily="34" charset="0"/>
                <a:cs typeface="Arial" pitchFamily="34" charset="0"/>
              </a:rPr>
              <a:t> – Core Campus (~94 acres) </a:t>
            </a:r>
            <a:endParaRPr kumimoji="0" lang="en-US" sz="1100" b="0" i="0" u="none" strike="noStrike" cap="none" normalizeH="0" baseline="0" dirty="0" smtClean="0">
              <a:ln>
                <a:noFill/>
              </a:ln>
              <a:solidFill>
                <a:schemeClr val="tx1"/>
              </a:solidFill>
              <a:effectLst/>
              <a:latin typeface="Times New Roman" pitchFamily="18" charset="0"/>
              <a:cs typeface="Arial" pitchFamily="34" charset="0"/>
            </a:endParaRPr>
          </a:p>
          <a:p>
            <a:pPr marL="228600" marR="0" lvl="1" indent="-114300" algn="l" defTabSz="914400" rtl="0" eaLnBrk="1" fontAlgn="base" latinLnBrk="0" hangingPunct="1">
              <a:lnSpc>
                <a:spcPct val="100000"/>
              </a:lnSpc>
              <a:spcBef>
                <a:spcPct val="0"/>
              </a:spcBef>
              <a:spcAft>
                <a:spcPct val="0"/>
              </a:spcAft>
              <a:buClrTx/>
              <a:buSzTx/>
              <a:buFont typeface="Symbol" pitchFamily="18" charset="2"/>
              <a:buChar char="·"/>
              <a:tabLst/>
            </a:pPr>
            <a:r>
              <a:rPr kumimoji="0" lang="en-US" sz="1100" b="0" i="0" u="none" strike="noStrike" cap="none" normalizeH="0" baseline="0" dirty="0" smtClean="0">
                <a:ln>
                  <a:noFill/>
                </a:ln>
                <a:solidFill>
                  <a:schemeClr val="tx1"/>
                </a:solidFill>
                <a:effectLst/>
                <a:latin typeface="Calibri" pitchFamily="34" charset="0"/>
                <a:cs typeface="Arial" pitchFamily="34" charset="0"/>
              </a:rPr>
              <a:t>Salvage Yard:  Removal Completed</a:t>
            </a:r>
          </a:p>
          <a:p>
            <a:pPr marL="228600" marR="0" lvl="0" indent="-114300" algn="l" defTabSz="914400" rtl="0" eaLnBrk="1" fontAlgn="base" latinLnBrk="0" hangingPunct="1">
              <a:lnSpc>
                <a:spcPct val="100000"/>
              </a:lnSpc>
              <a:spcBef>
                <a:spcPct val="0"/>
              </a:spcBef>
              <a:spcAft>
                <a:spcPct val="0"/>
              </a:spcAft>
              <a:buClrTx/>
              <a:buSzTx/>
              <a:buFont typeface="Symbol" pitchFamily="18" charset="2"/>
              <a:buChar char="·"/>
              <a:tabLst/>
            </a:pPr>
            <a:r>
              <a:rPr kumimoji="0" lang="en-US" sz="1100" b="0" i="0" u="none" strike="noStrike" cap="none" normalizeH="0" baseline="0" dirty="0" smtClean="0">
                <a:ln>
                  <a:noFill/>
                </a:ln>
                <a:solidFill>
                  <a:schemeClr val="tx1"/>
                </a:solidFill>
                <a:effectLst/>
                <a:latin typeface="Calibri" pitchFamily="34" charset="0"/>
                <a:cs typeface="Arial" pitchFamily="34" charset="0"/>
              </a:rPr>
              <a:t>CVOCs (chlorinated volatile organic compounds):  Remediation in Process </a:t>
            </a:r>
          </a:p>
          <a:p>
            <a:pPr marL="228600" marR="0" lvl="0" indent="-114300" algn="l" defTabSz="914400" rtl="0" eaLnBrk="1" fontAlgn="base" latinLnBrk="0" hangingPunct="1">
              <a:lnSpc>
                <a:spcPct val="100000"/>
              </a:lnSpc>
              <a:spcBef>
                <a:spcPct val="0"/>
              </a:spcBef>
              <a:spcAft>
                <a:spcPct val="0"/>
              </a:spcAft>
              <a:buClrTx/>
              <a:buSzTx/>
              <a:buFont typeface="Symbol" pitchFamily="18" charset="2"/>
              <a:buChar char="·"/>
              <a:tabLst/>
            </a:pPr>
            <a:r>
              <a:rPr kumimoji="0" lang="en-US" sz="1100" b="0" i="0" u="none" strike="noStrike" cap="none" normalizeH="0" baseline="0" dirty="0" smtClean="0">
                <a:ln>
                  <a:noFill/>
                </a:ln>
                <a:solidFill>
                  <a:schemeClr val="tx1"/>
                </a:solidFill>
                <a:effectLst/>
                <a:latin typeface="Calibri" pitchFamily="34" charset="0"/>
                <a:cs typeface="Arial" pitchFamily="34" charset="0"/>
              </a:rPr>
              <a:t>Underground Tanks:  Removed</a:t>
            </a:r>
          </a:p>
          <a:p>
            <a:pPr marL="228600" marR="0" lvl="0" indent="-114300" algn="l" defTabSz="914400" rtl="0" eaLnBrk="1" fontAlgn="base" latinLnBrk="0" hangingPunct="1">
              <a:lnSpc>
                <a:spcPct val="100000"/>
              </a:lnSpc>
              <a:spcBef>
                <a:spcPct val="0"/>
              </a:spcBef>
              <a:spcAft>
                <a:spcPct val="0"/>
              </a:spcAft>
              <a:buClrTx/>
              <a:buSzTx/>
              <a:buFont typeface="Symbol" pitchFamily="18" charset="2"/>
              <a:buChar char="·"/>
              <a:tabLst/>
            </a:pPr>
            <a:r>
              <a:rPr kumimoji="0" lang="en-US" sz="1100" b="0" i="0" u="none" strike="noStrike" cap="none" normalizeH="0" baseline="0" dirty="0" smtClean="0">
                <a:ln>
                  <a:noFill/>
                </a:ln>
                <a:solidFill>
                  <a:schemeClr val="tx1"/>
                </a:solidFill>
                <a:effectLst/>
                <a:latin typeface="Calibri" pitchFamily="34" charset="0"/>
                <a:cs typeface="Arial" pitchFamily="34" charset="0"/>
              </a:rPr>
              <a:t>Likely New Water Tower Location </a:t>
            </a:r>
          </a:p>
          <a:p>
            <a:pPr marL="0" marR="0" lvl="0" indent="0" algn="l" defTabSz="914400" rtl="0" eaLnBrk="1" fontAlgn="base" latinLnBrk="0" hangingPunct="1">
              <a:lnSpc>
                <a:spcPct val="100000"/>
              </a:lnSpc>
              <a:spcBef>
                <a:spcPct val="0"/>
              </a:spcBef>
              <a:buClrTx/>
              <a:buSzTx/>
              <a:buFontTx/>
              <a:buNone/>
              <a:tabLst/>
            </a:pPr>
            <a:r>
              <a:rPr kumimoji="0" lang="en-US" sz="1100" b="1" i="0" u="none" strike="noStrike" cap="none" normalizeH="0" baseline="0" dirty="0" smtClean="0">
                <a:ln>
                  <a:noFill/>
                </a:ln>
                <a:solidFill>
                  <a:schemeClr val="tx1"/>
                </a:solidFill>
                <a:effectLst/>
                <a:latin typeface="Calibri" pitchFamily="34" charset="0"/>
                <a:cs typeface="Arial" pitchFamily="34" charset="0"/>
              </a:rPr>
              <a:t>Parcel B</a:t>
            </a:r>
            <a:r>
              <a:rPr kumimoji="0" lang="en-US" sz="1100" b="0" i="0" u="none" strike="noStrike" cap="none" normalizeH="0" baseline="0" dirty="0" smtClean="0">
                <a:ln>
                  <a:noFill/>
                </a:ln>
                <a:solidFill>
                  <a:schemeClr val="tx1"/>
                </a:solidFill>
                <a:effectLst/>
                <a:latin typeface="Calibri" pitchFamily="34" charset="0"/>
                <a:cs typeface="Arial" pitchFamily="34" charset="0"/>
              </a:rPr>
              <a:t> – Field &amp; Sledding Hill (~40 acres)</a:t>
            </a:r>
          </a:p>
          <a:p>
            <a:pPr marL="228600" marR="0" lvl="1" indent="-114300" algn="l" defTabSz="914400" rtl="0" eaLnBrk="1" fontAlgn="base" latinLnBrk="0" hangingPunct="1">
              <a:lnSpc>
                <a:spcPct val="100000"/>
              </a:lnSpc>
              <a:spcBef>
                <a:spcPct val="0"/>
              </a:spcBef>
              <a:spcAft>
                <a:spcPct val="0"/>
              </a:spcAft>
              <a:buClrTx/>
              <a:buSzTx/>
              <a:buFont typeface="Symbol" pitchFamily="18" charset="2"/>
              <a:buChar char="·"/>
              <a:tabLst/>
            </a:pPr>
            <a:r>
              <a:rPr kumimoji="0" lang="en-US" sz="1100" b="0" i="0" u="none" strike="noStrike" cap="none" normalizeH="0" baseline="0" dirty="0" smtClean="0">
                <a:ln>
                  <a:noFill/>
                </a:ln>
                <a:solidFill>
                  <a:schemeClr val="tx1"/>
                </a:solidFill>
                <a:effectLst/>
                <a:latin typeface="Calibri" pitchFamily="34" charset="0"/>
                <a:cs typeface="Arial" pitchFamily="34" charset="0"/>
              </a:rPr>
              <a:t>Debris Areas:  Debris Removed &amp; Soil Tested</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 name="Text Box 4"/>
          <p:cNvSpPr txBox="1">
            <a:spLocks noChangeArrowheads="1"/>
          </p:cNvSpPr>
          <p:nvPr/>
        </p:nvSpPr>
        <p:spPr bwMode="auto">
          <a:xfrm>
            <a:off x="4332287" y="3581400"/>
            <a:ext cx="4441825" cy="3191203"/>
          </a:xfrm>
          <a:prstGeom prst="rect">
            <a:avLst/>
          </a:prstGeom>
          <a:solidFill>
            <a:srgbClr val="FFFFFF"/>
          </a:solidFill>
          <a:ln w="19050">
            <a:solidFill>
              <a:srgbClr val="FF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buClrTx/>
              <a:buSzTx/>
              <a:buFontTx/>
              <a:buNone/>
              <a:tabLst/>
            </a:pPr>
            <a:r>
              <a:rPr kumimoji="0" lang="en-US" sz="1100" b="1" i="0" u="none" strike="noStrike" cap="none" normalizeH="0" baseline="0" dirty="0" smtClean="0">
                <a:ln>
                  <a:noFill/>
                </a:ln>
                <a:solidFill>
                  <a:srgbClr val="FF0000"/>
                </a:solidFill>
                <a:effectLst/>
                <a:latin typeface="Calibri" pitchFamily="34" charset="0"/>
                <a:cs typeface="Arial" pitchFamily="34" charset="0"/>
              </a:rPr>
              <a:t>STATE-RETAINED PARCELS (~115 acres)</a:t>
            </a:r>
          </a:p>
          <a:p>
            <a:pPr marL="0" marR="0" lvl="0" indent="0" algn="l" defTabSz="914400" rtl="0" eaLnBrk="1" fontAlgn="base" latinLnBrk="0" hangingPunct="1">
              <a:lnSpc>
                <a:spcPct val="100000"/>
              </a:lnSpc>
              <a:spcBef>
                <a:spcPct val="0"/>
              </a:spcBef>
              <a:buClrTx/>
              <a:buSzTx/>
              <a:buFontTx/>
              <a:buNone/>
              <a:tabLst/>
            </a:pPr>
            <a:r>
              <a:rPr kumimoji="0" lang="en-US" sz="1100" b="1" i="0" u="none" strike="noStrike" cap="none" normalizeH="0" baseline="0" dirty="0" smtClean="0">
                <a:ln>
                  <a:noFill/>
                </a:ln>
                <a:solidFill>
                  <a:schemeClr val="tx1"/>
                </a:solidFill>
                <a:effectLst/>
                <a:latin typeface="Calibri" pitchFamily="34" charset="0"/>
                <a:cs typeface="Arial" pitchFamily="34" charset="0"/>
              </a:rPr>
              <a:t>Parcel A1</a:t>
            </a:r>
            <a:r>
              <a:rPr kumimoji="0" lang="en-US" sz="1100" b="0" i="0" u="none" strike="noStrike" cap="none" normalizeH="0" baseline="0" dirty="0" smtClean="0">
                <a:ln>
                  <a:noFill/>
                </a:ln>
                <a:solidFill>
                  <a:schemeClr val="tx1"/>
                </a:solidFill>
                <a:effectLst/>
                <a:latin typeface="Calibri" pitchFamily="34" charset="0"/>
                <a:cs typeface="Arial" pitchFamily="34" charset="0"/>
              </a:rPr>
              <a:t> – Fields to be transferred to </a:t>
            </a:r>
            <a:r>
              <a:rPr kumimoji="0" lang="en-US" sz="1100" b="0" i="0" u="none" strike="noStrike" cap="none" normalizeH="0" baseline="0" dirty="0" err="1" smtClean="0">
                <a:ln>
                  <a:noFill/>
                </a:ln>
                <a:solidFill>
                  <a:schemeClr val="tx1"/>
                </a:solidFill>
                <a:effectLst/>
                <a:latin typeface="Calibri" pitchFamily="34" charset="0"/>
                <a:cs typeface="Arial" pitchFamily="34" charset="0"/>
              </a:rPr>
              <a:t>Dept</a:t>
            </a:r>
            <a:r>
              <a:rPr kumimoji="0" lang="en-US" sz="1100" b="0" i="0" u="none" strike="noStrike" cap="none" normalizeH="0" baseline="0" dirty="0" smtClean="0">
                <a:ln>
                  <a:noFill/>
                </a:ln>
                <a:solidFill>
                  <a:schemeClr val="tx1"/>
                </a:solidFill>
                <a:effectLst/>
                <a:latin typeface="Calibri" pitchFamily="34" charset="0"/>
                <a:cs typeface="Arial" pitchFamily="34" charset="0"/>
              </a:rPr>
              <a:t> of Conservation and Recreation / </a:t>
            </a:r>
            <a:r>
              <a:rPr kumimoji="0" lang="en-US" sz="1100" b="0" i="0" u="none" strike="noStrike" cap="none" normalizeH="0" baseline="0" dirty="0" err="1" smtClean="0">
                <a:ln>
                  <a:noFill/>
                </a:ln>
                <a:solidFill>
                  <a:schemeClr val="tx1"/>
                </a:solidFill>
                <a:effectLst/>
                <a:latin typeface="Calibri" pitchFamily="34" charset="0"/>
                <a:cs typeface="Arial" pitchFamily="34" charset="0"/>
              </a:rPr>
              <a:t>Dept</a:t>
            </a:r>
            <a:r>
              <a:rPr kumimoji="0" lang="en-US" sz="1100" b="0" i="0" u="none" strike="noStrike" cap="none" normalizeH="0" baseline="0" dirty="0" smtClean="0">
                <a:ln>
                  <a:noFill/>
                </a:ln>
                <a:solidFill>
                  <a:schemeClr val="tx1"/>
                </a:solidFill>
                <a:effectLst/>
                <a:latin typeface="Calibri" pitchFamily="34" charset="0"/>
                <a:cs typeface="Arial" pitchFamily="34" charset="0"/>
              </a:rPr>
              <a:t> of Agricultural Resources (~36 acres) </a:t>
            </a:r>
            <a:endParaRPr kumimoji="0" lang="en-US" sz="1100" b="0" i="0" u="none" strike="noStrike" cap="none" normalizeH="0" baseline="0" dirty="0" smtClean="0">
              <a:ln>
                <a:noFill/>
              </a:ln>
              <a:solidFill>
                <a:schemeClr val="tx1"/>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buClrTx/>
              <a:buSzTx/>
              <a:buFontTx/>
              <a:buNone/>
              <a:tabLst/>
            </a:pPr>
            <a:r>
              <a:rPr kumimoji="0" lang="en-US" sz="1100" b="1" i="0" u="none" strike="noStrike" cap="none" normalizeH="0" baseline="0" dirty="0" smtClean="0">
                <a:ln>
                  <a:noFill/>
                </a:ln>
                <a:solidFill>
                  <a:schemeClr val="tx1"/>
                </a:solidFill>
                <a:effectLst/>
                <a:latin typeface="Calibri" pitchFamily="34" charset="0"/>
                <a:cs typeface="Arial" pitchFamily="34" charset="0"/>
              </a:rPr>
              <a:t>Parcel A2</a:t>
            </a:r>
            <a:r>
              <a:rPr kumimoji="0" lang="en-US" sz="1100" b="0" i="0" u="none" strike="noStrike" cap="none" normalizeH="0" baseline="0" dirty="0" smtClean="0">
                <a:ln>
                  <a:noFill/>
                </a:ln>
                <a:solidFill>
                  <a:schemeClr val="tx1"/>
                </a:solidFill>
                <a:effectLst/>
                <a:latin typeface="Calibri" pitchFamily="34" charset="0"/>
                <a:cs typeface="Arial" pitchFamily="34" charset="0"/>
              </a:rPr>
              <a:t> – Fields &amp; Riverside to be transferred to Dept. of Conservation and Recreation / Dept. of Agricultural Resources (~38 acres) </a:t>
            </a:r>
            <a:endParaRPr kumimoji="0" lang="en-US" sz="1100" b="0" i="0" u="none" strike="noStrike" cap="none" normalizeH="0" baseline="0" dirty="0" smtClean="0">
              <a:ln>
                <a:noFill/>
              </a:ln>
              <a:solidFill>
                <a:schemeClr val="tx1"/>
              </a:solidFill>
              <a:effectLst/>
              <a:latin typeface="Times New Roman" pitchFamily="18" charset="0"/>
              <a:cs typeface="Arial" pitchFamily="34" charset="0"/>
            </a:endParaRPr>
          </a:p>
          <a:p>
            <a:pPr marL="228600" indent="-171450" fontAlgn="base">
              <a:spcBef>
                <a:spcPct val="0"/>
              </a:spcBef>
              <a:spcAft>
                <a:spcPct val="0"/>
              </a:spcAft>
              <a:buFont typeface="Symbol" pitchFamily="18" charset="2"/>
              <a:buChar char="·"/>
            </a:pPr>
            <a:r>
              <a:rPr kumimoji="0" lang="en-US" sz="1100" b="0" i="0" u="none" strike="noStrike" cap="none" normalizeH="0" baseline="0" dirty="0" smtClean="0">
                <a:ln>
                  <a:noFill/>
                </a:ln>
                <a:solidFill>
                  <a:schemeClr val="tx1"/>
                </a:solidFill>
                <a:effectLst/>
                <a:latin typeface="Calibri" pitchFamily="34" charset="0"/>
                <a:cs typeface="Arial" pitchFamily="34" charset="0"/>
              </a:rPr>
              <a:t>Clay Containment Area: Removal Completed</a:t>
            </a:r>
            <a:endParaRPr kumimoji="0" lang="en-US" sz="1100" b="0" i="0" u="none" strike="noStrike" cap="none" normalizeH="0" baseline="0" dirty="0" smtClean="0">
              <a:ln>
                <a:noFill/>
              </a:ln>
              <a:solidFill>
                <a:schemeClr val="tx1"/>
              </a:solidFill>
              <a:effectLst/>
              <a:latin typeface="Times New Roman" pitchFamily="18" charset="0"/>
              <a:cs typeface="Arial" pitchFamily="34" charset="0"/>
            </a:endParaRPr>
          </a:p>
          <a:p>
            <a:pPr marL="228600" marR="0" lvl="0" indent="-171450" algn="l" defTabSz="914400" rtl="0" eaLnBrk="1" fontAlgn="base" latinLnBrk="0" hangingPunct="1">
              <a:lnSpc>
                <a:spcPct val="100000"/>
              </a:lnSpc>
              <a:spcBef>
                <a:spcPct val="0"/>
              </a:spcBef>
              <a:spcAft>
                <a:spcPct val="0"/>
              </a:spcAft>
              <a:buClrTx/>
              <a:buSzTx/>
              <a:buFont typeface="Symbol" pitchFamily="18" charset="2"/>
              <a:buChar char="·"/>
              <a:tabLst/>
            </a:pPr>
            <a:r>
              <a:rPr kumimoji="0" lang="en-US" sz="1100" b="0" i="0" u="none" strike="noStrike" cap="none" normalizeH="0" baseline="0" dirty="0" smtClean="0">
                <a:ln>
                  <a:noFill/>
                </a:ln>
                <a:solidFill>
                  <a:schemeClr val="tx1"/>
                </a:solidFill>
                <a:effectLst/>
                <a:latin typeface="Calibri" pitchFamily="34" charset="0"/>
                <a:cs typeface="Arial" pitchFamily="34" charset="0"/>
              </a:rPr>
              <a:t>C&amp;D Area (Construction Debris): Mediated Cleanup &amp; Restoration begins June 2014 / Complete October 2015</a:t>
            </a:r>
          </a:p>
          <a:p>
            <a:pPr marL="228600" marR="0" lvl="0" indent="-171450" algn="l" defTabSz="914400" rtl="0" eaLnBrk="1" fontAlgn="base" latinLnBrk="0" hangingPunct="1">
              <a:lnSpc>
                <a:spcPct val="100000"/>
              </a:lnSpc>
              <a:spcBef>
                <a:spcPct val="0"/>
              </a:spcBef>
              <a:spcAft>
                <a:spcPct val="0"/>
              </a:spcAft>
              <a:buClrTx/>
              <a:buSzTx/>
              <a:buFont typeface="Symbol" pitchFamily="18" charset="2"/>
              <a:buChar char="·"/>
              <a:tabLst/>
            </a:pPr>
            <a:r>
              <a:rPr kumimoji="0" lang="en-US" sz="1100" b="0" i="0" u="none" strike="noStrike" cap="none" normalizeH="0" baseline="0" dirty="0" smtClean="0">
                <a:ln>
                  <a:noFill/>
                </a:ln>
                <a:solidFill>
                  <a:schemeClr val="tx1"/>
                </a:solidFill>
                <a:effectLst/>
                <a:latin typeface="Calibri" pitchFamily="34" charset="0"/>
                <a:cs typeface="Arial" pitchFamily="34" charset="0"/>
              </a:rPr>
              <a:t>Power Plant: Cleanup proposal due March 2014</a:t>
            </a:r>
            <a:endParaRPr kumimoji="0" lang="en-US" sz="1100" b="0" i="0" u="none" strike="noStrike" cap="none" normalizeH="0" baseline="0" dirty="0" smtClean="0">
              <a:ln>
                <a:noFill/>
              </a:ln>
              <a:solidFill>
                <a:schemeClr val="tx1"/>
              </a:solidFill>
              <a:effectLst/>
              <a:latin typeface="Times New Roman" pitchFamily="18" charset="0"/>
              <a:cs typeface="Arial" pitchFamily="34" charset="0"/>
            </a:endParaRPr>
          </a:p>
          <a:p>
            <a:pPr marL="228600" marR="0" lvl="0" indent="-171450" algn="l" defTabSz="914400" rtl="0" eaLnBrk="1" fontAlgn="base" latinLnBrk="0" hangingPunct="1">
              <a:lnSpc>
                <a:spcPct val="100000"/>
              </a:lnSpc>
              <a:spcBef>
                <a:spcPct val="0"/>
              </a:spcBef>
              <a:spcAft>
                <a:spcPct val="0"/>
              </a:spcAft>
              <a:buClrTx/>
              <a:buSzTx/>
              <a:buFont typeface="Symbol" pitchFamily="18" charset="2"/>
              <a:buChar char="·"/>
              <a:tabLst/>
            </a:pPr>
            <a:r>
              <a:rPr kumimoji="0" lang="en-US" sz="1100" b="0" i="0" u="none" strike="noStrike" cap="none" normalizeH="0" baseline="0" dirty="0" smtClean="0">
                <a:ln>
                  <a:noFill/>
                </a:ln>
                <a:solidFill>
                  <a:schemeClr val="tx1"/>
                </a:solidFill>
                <a:effectLst/>
                <a:latin typeface="Calibri" pitchFamily="34" charset="0"/>
                <a:cs typeface="Arial" pitchFamily="34" charset="0"/>
              </a:rPr>
              <a:t>CVOC’s: Remediation in Process</a:t>
            </a:r>
          </a:p>
          <a:p>
            <a:pPr marL="0" marR="0" lvl="0" indent="0" algn="l" defTabSz="914400" rtl="0" eaLnBrk="1" fontAlgn="base" latinLnBrk="0" hangingPunct="1">
              <a:lnSpc>
                <a:spcPct val="100000"/>
              </a:lnSpc>
              <a:spcBef>
                <a:spcPct val="0"/>
              </a:spcBef>
              <a:buClrTx/>
              <a:buSzTx/>
              <a:buFontTx/>
              <a:buNone/>
              <a:tabLst/>
            </a:pPr>
            <a:r>
              <a:rPr kumimoji="0" lang="en-US" sz="1100" b="1" i="0" u="none" strike="noStrike" cap="none" normalizeH="0" baseline="0" dirty="0" smtClean="0">
                <a:ln>
                  <a:noFill/>
                </a:ln>
                <a:solidFill>
                  <a:schemeClr val="tx1"/>
                </a:solidFill>
                <a:effectLst/>
                <a:latin typeface="Calibri" pitchFamily="34" charset="0"/>
                <a:cs typeface="Arial" pitchFamily="34" charset="0"/>
              </a:rPr>
              <a:t>Parcel C</a:t>
            </a:r>
            <a:r>
              <a:rPr kumimoji="0" lang="en-US" sz="1100" b="0" i="0" u="none" strike="noStrike" cap="none" normalizeH="0" baseline="0" dirty="0" smtClean="0">
                <a:ln>
                  <a:noFill/>
                </a:ln>
                <a:solidFill>
                  <a:schemeClr val="tx1"/>
                </a:solidFill>
                <a:effectLst/>
                <a:latin typeface="Calibri" pitchFamily="34" charset="0"/>
                <a:cs typeface="Arial" pitchFamily="34" charset="0"/>
              </a:rPr>
              <a:t> – Former Lift Station Area (~ 6 acres) (Conservation)</a:t>
            </a:r>
          </a:p>
          <a:p>
            <a:pPr marL="228600" marR="0" lvl="1" indent="-171450" algn="l" defTabSz="914400" rtl="0" eaLnBrk="1" fontAlgn="base" latinLnBrk="0" hangingPunct="1">
              <a:lnSpc>
                <a:spcPct val="100000"/>
              </a:lnSpc>
              <a:spcBef>
                <a:spcPct val="0"/>
              </a:spcBef>
              <a:spcAft>
                <a:spcPct val="0"/>
              </a:spcAft>
              <a:buClrTx/>
              <a:buSzTx/>
              <a:buFont typeface="Symbol" pitchFamily="18" charset="2"/>
              <a:buChar char="·"/>
              <a:tabLst/>
            </a:pPr>
            <a:r>
              <a:rPr kumimoji="0" lang="en-US" sz="1100" b="0" i="0" u="none" strike="noStrike" cap="none" normalizeH="0" baseline="0" dirty="0" smtClean="0">
                <a:ln>
                  <a:noFill/>
                </a:ln>
                <a:solidFill>
                  <a:schemeClr val="tx1"/>
                </a:solidFill>
                <a:effectLst/>
                <a:latin typeface="Calibri" pitchFamily="34" charset="0"/>
                <a:cs typeface="Arial" pitchFamily="34" charset="0"/>
              </a:rPr>
              <a:t>Deactivated &amp; Connections Closed      </a:t>
            </a:r>
          </a:p>
          <a:p>
            <a:pPr marL="0" marR="0" lvl="0" indent="0" algn="l" defTabSz="914400" rtl="0" eaLnBrk="1" fontAlgn="base" latinLnBrk="0" hangingPunct="1">
              <a:lnSpc>
                <a:spcPct val="100000"/>
              </a:lnSpc>
              <a:spcBef>
                <a:spcPct val="0"/>
              </a:spcBef>
              <a:buClrTx/>
              <a:buSzTx/>
              <a:buFontTx/>
              <a:buNone/>
              <a:tabLst/>
            </a:pPr>
            <a:r>
              <a:rPr kumimoji="0" lang="en-US" sz="1100" b="1" i="0" u="none" strike="noStrike" cap="none" normalizeH="0" baseline="0" dirty="0" smtClean="0">
                <a:ln>
                  <a:noFill/>
                </a:ln>
                <a:solidFill>
                  <a:schemeClr val="tx1"/>
                </a:solidFill>
                <a:effectLst/>
                <a:latin typeface="Calibri" pitchFamily="34" charset="0"/>
                <a:cs typeface="Arial" pitchFamily="34" charset="0"/>
              </a:rPr>
              <a:t>Parcel D</a:t>
            </a:r>
            <a:r>
              <a:rPr kumimoji="0" lang="en-US" sz="1100" b="0" i="0" u="none" strike="noStrike" cap="none" normalizeH="0" baseline="0" dirty="0" smtClean="0">
                <a:ln>
                  <a:noFill/>
                </a:ln>
                <a:solidFill>
                  <a:schemeClr val="tx1"/>
                </a:solidFill>
                <a:effectLst/>
                <a:latin typeface="Calibri" pitchFamily="34" charset="0"/>
                <a:cs typeface="Arial" pitchFamily="34" charset="0"/>
              </a:rPr>
              <a:t> – Firing Range to be transferred to Dept. of Public Safety </a:t>
            </a:r>
          </a:p>
          <a:p>
            <a:pPr marL="0" marR="0" lvl="0" indent="0" algn="l" defTabSz="914400" rtl="0" eaLnBrk="1" fontAlgn="base" latinLnBrk="0" hangingPunct="1">
              <a:lnSpc>
                <a:spcPct val="100000"/>
              </a:lnSpc>
              <a:spcBef>
                <a:spcPct val="0"/>
              </a:spcBef>
              <a:buClrTx/>
              <a:buSzTx/>
              <a:buFontTx/>
              <a:buNone/>
              <a:tabLst/>
            </a:pPr>
            <a:r>
              <a:rPr kumimoji="0" lang="en-US" sz="1100" b="0" i="0" u="none" strike="noStrike" cap="none" normalizeH="0" baseline="0" dirty="0" smtClean="0">
                <a:ln>
                  <a:noFill/>
                </a:ln>
                <a:solidFill>
                  <a:schemeClr val="tx1"/>
                </a:solidFill>
                <a:effectLst/>
                <a:latin typeface="Calibri" pitchFamily="34" charset="0"/>
                <a:cs typeface="Arial" pitchFamily="34" charset="0"/>
              </a:rPr>
              <a:t>(~ 30 acres)  </a:t>
            </a:r>
          </a:p>
          <a:p>
            <a:pPr marL="228600" marR="0" lvl="1" indent="-171450" algn="l" defTabSz="914400" rtl="0" eaLnBrk="1" fontAlgn="base" latinLnBrk="0" hangingPunct="1">
              <a:lnSpc>
                <a:spcPct val="100000"/>
              </a:lnSpc>
              <a:spcBef>
                <a:spcPct val="0"/>
              </a:spcBef>
              <a:spcAft>
                <a:spcPct val="0"/>
              </a:spcAft>
              <a:buClrTx/>
              <a:buSzTx/>
              <a:buFont typeface="Symbol" pitchFamily="18" charset="2"/>
              <a:buChar char="·"/>
              <a:tabLst/>
            </a:pPr>
            <a:r>
              <a:rPr kumimoji="0" lang="en-US" sz="1100" b="0" i="0" u="none" strike="noStrike" cap="none" normalizeH="0" baseline="0" dirty="0" smtClean="0">
                <a:ln>
                  <a:noFill/>
                </a:ln>
                <a:solidFill>
                  <a:schemeClr val="tx1"/>
                </a:solidFill>
                <a:effectLst/>
                <a:latin typeface="Calibri" pitchFamily="34" charset="0"/>
                <a:cs typeface="Arial" pitchFamily="34" charset="0"/>
              </a:rPr>
              <a:t>Former Sewer Beds: Tested. No issues reported </a:t>
            </a:r>
          </a:p>
          <a:p>
            <a:pPr marL="0" marR="0" lvl="0" indent="0" algn="l" defTabSz="914400" rtl="0" eaLnBrk="1" fontAlgn="base" latinLnBrk="0" hangingPunct="1">
              <a:lnSpc>
                <a:spcPct val="100000"/>
              </a:lnSpc>
              <a:spcBef>
                <a:spcPct val="0"/>
              </a:spcBef>
              <a:buClrTx/>
              <a:buSzTx/>
              <a:buFontTx/>
              <a:buNone/>
              <a:tabLst/>
            </a:pPr>
            <a:r>
              <a:rPr kumimoji="0" lang="en-US" sz="1100" b="1" i="0" u="none" strike="noStrike" cap="none" normalizeH="0" baseline="0" dirty="0" smtClean="0">
                <a:ln>
                  <a:noFill/>
                </a:ln>
                <a:solidFill>
                  <a:schemeClr val="tx1"/>
                </a:solidFill>
                <a:effectLst/>
                <a:latin typeface="Calibri" pitchFamily="34" charset="0"/>
                <a:cs typeface="Arial" pitchFamily="34" charset="0"/>
              </a:rPr>
              <a:t>Parcel E</a:t>
            </a:r>
            <a:r>
              <a:rPr kumimoji="0" lang="en-US" sz="1100" b="0" i="0" u="none" strike="noStrike" cap="none" normalizeH="0" baseline="0" dirty="0" smtClean="0">
                <a:ln>
                  <a:noFill/>
                </a:ln>
                <a:solidFill>
                  <a:schemeClr val="tx1"/>
                </a:solidFill>
                <a:effectLst/>
                <a:latin typeface="Calibri" pitchFamily="34" charset="0"/>
                <a:cs typeface="Arial" pitchFamily="34" charset="0"/>
              </a:rPr>
              <a:t> – Cemetery to be transferred to Dept. of Mental Health </a:t>
            </a:r>
          </a:p>
          <a:p>
            <a:pPr marL="0" marR="0" lvl="0" indent="0" algn="l" defTabSz="914400" rtl="0" eaLnBrk="1" fontAlgn="base" latinLnBrk="0" hangingPunct="1">
              <a:lnSpc>
                <a:spcPct val="100000"/>
              </a:lnSpc>
              <a:spcBef>
                <a:spcPct val="0"/>
              </a:spcBef>
              <a:buClrTx/>
              <a:buSzTx/>
              <a:buFontTx/>
              <a:buNone/>
              <a:tabLst/>
            </a:pPr>
            <a:r>
              <a:rPr kumimoji="0" lang="en-US" sz="1100" b="0" i="0" u="none" strike="noStrike" cap="none" normalizeH="0" baseline="0" dirty="0" smtClean="0">
                <a:ln>
                  <a:noFill/>
                </a:ln>
                <a:solidFill>
                  <a:schemeClr val="tx1"/>
                </a:solidFill>
                <a:effectLst/>
                <a:latin typeface="Calibri" pitchFamily="34" charset="0"/>
                <a:cs typeface="Arial" pitchFamily="34" charset="0"/>
              </a:rPr>
              <a:t>(~ 3 acres)</a:t>
            </a:r>
            <a:endParaRPr kumimoji="0" lang="en-US" sz="1100" b="0" i="0" u="none" strike="noStrike" cap="none" normalizeH="0" baseline="0" dirty="0" smtClean="0">
              <a:ln>
                <a:noFill/>
              </a:ln>
              <a:solidFill>
                <a:schemeClr val="tx1"/>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buClrTx/>
              <a:buSzTx/>
              <a:buFontTx/>
              <a:buNone/>
              <a:tabLst/>
            </a:pPr>
            <a:r>
              <a:rPr kumimoji="0" lang="en-US" sz="1100" b="1" i="0" u="none" strike="noStrike" cap="none" normalizeH="0" baseline="0" dirty="0" smtClean="0">
                <a:ln>
                  <a:noFill/>
                </a:ln>
                <a:solidFill>
                  <a:schemeClr val="tx1"/>
                </a:solidFill>
                <a:effectLst/>
                <a:latin typeface="Calibri" pitchFamily="34" charset="0"/>
                <a:cs typeface="Arial" pitchFamily="34" charset="0"/>
              </a:rPr>
              <a:t>Parcel F</a:t>
            </a:r>
            <a:r>
              <a:rPr kumimoji="0" lang="en-US" sz="1100" b="0" i="0" u="none" strike="noStrike" cap="none" normalizeH="0" baseline="0" dirty="0" smtClean="0">
                <a:ln>
                  <a:noFill/>
                </a:ln>
                <a:solidFill>
                  <a:schemeClr val="tx1"/>
                </a:solidFill>
                <a:effectLst/>
                <a:latin typeface="Calibri" pitchFamily="34" charset="0"/>
                <a:cs typeface="Arial" pitchFamily="34" charset="0"/>
              </a:rPr>
              <a:t> – Active transitional home and will remain as such (~ 3) acres)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xmlns="" val="7148996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97318"/>
            <a:ext cx="8229600" cy="1143000"/>
          </a:xfrm>
        </p:spPr>
        <p:txBody>
          <a:bodyPr/>
          <a:lstStyle/>
          <a:p>
            <a:r>
              <a:rPr lang="en-US" dirty="0" smtClean="0"/>
              <a:t>Danvers State Hospital</a:t>
            </a:r>
            <a:endParaRPr lang="en-US" dirty="0"/>
          </a:p>
        </p:txBody>
      </p:sp>
      <p:sp>
        <p:nvSpPr>
          <p:cNvPr id="9" name="Date Placeholder 8"/>
          <p:cNvSpPr>
            <a:spLocks noGrp="1"/>
          </p:cNvSpPr>
          <p:nvPr>
            <p:ph type="dt" sz="half" idx="10"/>
          </p:nvPr>
        </p:nvSpPr>
        <p:spPr/>
        <p:txBody>
          <a:bodyPr/>
          <a:lstStyle/>
          <a:p>
            <a:r>
              <a:rPr lang="en-US" dirty="0" smtClean="0">
                <a:solidFill>
                  <a:prstClr val="black"/>
                </a:solidFill>
              </a:rPr>
              <a:t>1/9/2014</a:t>
            </a:r>
            <a:endParaRPr lang="en-US" dirty="0">
              <a:solidFill>
                <a:prstClr val="black"/>
              </a:solidFill>
            </a:endParaRPr>
          </a:p>
        </p:txBody>
      </p:sp>
      <p:sp>
        <p:nvSpPr>
          <p:cNvPr id="10" name="Slide Number Placeholder 9"/>
          <p:cNvSpPr>
            <a:spLocks noGrp="1"/>
          </p:cNvSpPr>
          <p:nvPr>
            <p:ph type="sldNum" sz="quarter" idx="12"/>
          </p:nvPr>
        </p:nvSpPr>
        <p:spPr/>
        <p:txBody>
          <a:bodyPr/>
          <a:lstStyle/>
          <a:p>
            <a:fld id="{4FE11147-E46D-4CAC-BBAD-5BA24410734B}" type="slidenum">
              <a:rPr lang="en-US" smtClean="0">
                <a:solidFill>
                  <a:prstClr val="black"/>
                </a:solidFill>
              </a:rPr>
              <a:pPr/>
              <a:t>60</a:t>
            </a:fld>
            <a:endParaRPr lang="en-US" dirty="0">
              <a:solidFill>
                <a:prstClr val="black"/>
              </a:solidFill>
            </a:endParaRPr>
          </a:p>
        </p:txBody>
      </p:sp>
      <p:pic>
        <p:nvPicPr>
          <p:cNvPr id="6" name="Picture 5"/>
          <p:cNvPicPr/>
          <p:nvPr/>
        </p:nvPicPr>
        <p:blipFill>
          <a:blip r:embed="rId2" cstate="print">
            <a:extLst>
              <a:ext uri="{28A0092B-C50C-407E-A947-70E740481C1C}">
                <a14:useLocalDpi xmlns:a14="http://schemas.microsoft.com/office/drawing/2010/main" xmlns="" val="0"/>
              </a:ext>
            </a:extLst>
          </a:blip>
          <a:stretch>
            <a:fillRect/>
          </a:stretch>
        </p:blipFill>
        <p:spPr>
          <a:xfrm>
            <a:off x="3962400" y="1371600"/>
            <a:ext cx="4130591" cy="2819400"/>
          </a:xfrm>
          <a:prstGeom prst="rect">
            <a:avLst/>
          </a:prstGeom>
        </p:spPr>
      </p:pic>
      <p:pic>
        <p:nvPicPr>
          <p:cNvPr id="7" name="Picture 6"/>
          <p:cNvPicPr/>
          <p:nvPr/>
        </p:nvPicPr>
        <p:blipFill>
          <a:blip r:embed="rId3" cstate="print">
            <a:extLst>
              <a:ext uri="{28A0092B-C50C-407E-A947-70E740481C1C}">
                <a14:useLocalDpi xmlns:a14="http://schemas.microsoft.com/office/drawing/2010/main" xmlns="" val="0"/>
              </a:ext>
            </a:extLst>
          </a:blip>
          <a:stretch>
            <a:fillRect/>
          </a:stretch>
        </p:blipFill>
        <p:spPr>
          <a:xfrm>
            <a:off x="1076425" y="4572000"/>
            <a:ext cx="3304674" cy="2204536"/>
          </a:xfrm>
          <a:prstGeom prst="rect">
            <a:avLst/>
          </a:prstGeom>
        </p:spPr>
      </p:pic>
      <p:pic>
        <p:nvPicPr>
          <p:cNvPr id="8" name="Picture 7"/>
          <p:cNvPicPr/>
          <p:nvPr/>
        </p:nvPicPr>
        <p:blipFill>
          <a:blip r:embed="rId4" cstate="print">
            <a:extLst>
              <a:ext uri="{28A0092B-C50C-407E-A947-70E740481C1C}">
                <a14:useLocalDpi xmlns:a14="http://schemas.microsoft.com/office/drawing/2010/main" xmlns="" val="0"/>
              </a:ext>
            </a:extLst>
          </a:blip>
          <a:stretch>
            <a:fillRect/>
          </a:stretch>
        </p:blipFill>
        <p:spPr>
          <a:xfrm>
            <a:off x="4495800" y="4261586"/>
            <a:ext cx="3597191" cy="2410326"/>
          </a:xfrm>
          <a:prstGeom prst="rect">
            <a:avLst/>
          </a:prstGeom>
        </p:spPr>
      </p:pic>
      <p:pic>
        <p:nvPicPr>
          <p:cNvPr id="5" name="Picture 4"/>
          <p:cNvPicPr/>
          <p:nvPr/>
        </p:nvPicPr>
        <p:blipFill>
          <a:blip r:embed="rId5" cstate="print">
            <a:extLst>
              <a:ext uri="{28A0092B-C50C-407E-A947-70E740481C1C}">
                <a14:useLocalDpi xmlns:a14="http://schemas.microsoft.com/office/drawing/2010/main" xmlns="" val="0"/>
              </a:ext>
            </a:extLst>
          </a:blip>
          <a:stretch>
            <a:fillRect/>
          </a:stretch>
        </p:blipFill>
        <p:spPr>
          <a:xfrm>
            <a:off x="1076425" y="1028700"/>
            <a:ext cx="2657375" cy="3505200"/>
          </a:xfrm>
          <a:prstGeom prst="rect">
            <a:avLst/>
          </a:prstGeom>
        </p:spPr>
      </p:pic>
    </p:spTree>
    <p:extLst>
      <p:ext uri="{BB962C8B-B14F-4D97-AF65-F5344CB8AC3E}">
        <p14:creationId xmlns:p14="http://schemas.microsoft.com/office/powerpoint/2010/main" xmlns="" val="38132714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Danvers State Hospital Reuse</a:t>
            </a:r>
            <a:endParaRPr lang="en-US" dirty="0"/>
          </a:p>
        </p:txBody>
      </p:sp>
      <p:sp>
        <p:nvSpPr>
          <p:cNvPr id="4" name="Content Placeholder 3"/>
          <p:cNvSpPr>
            <a:spLocks noGrp="1"/>
          </p:cNvSpPr>
          <p:nvPr>
            <p:ph idx="1"/>
          </p:nvPr>
        </p:nvSpPr>
        <p:spPr>
          <a:xfrm>
            <a:off x="609600" y="1219200"/>
            <a:ext cx="8229600" cy="5486400"/>
          </a:xfrm>
        </p:spPr>
        <p:txBody>
          <a:bodyPr>
            <a:noAutofit/>
          </a:bodyPr>
          <a:lstStyle/>
          <a:p>
            <a:r>
              <a:rPr lang="en-US" sz="2100" dirty="0" smtClean="0"/>
              <a:t>Features:</a:t>
            </a:r>
          </a:p>
          <a:p>
            <a:pPr lvl="1"/>
            <a:r>
              <a:rPr lang="en-US" sz="1600" dirty="0" smtClean="0"/>
              <a:t>AvalonBay high-density </a:t>
            </a:r>
            <a:r>
              <a:rPr lang="en-US" sz="1600" dirty="0"/>
              <a:t>apartment development</a:t>
            </a:r>
          </a:p>
          <a:p>
            <a:pPr lvl="1"/>
            <a:r>
              <a:rPr lang="en-US" sz="1600" dirty="0"/>
              <a:t>497 primarily </a:t>
            </a:r>
            <a:r>
              <a:rPr lang="en-US" sz="1600" dirty="0" smtClean="0"/>
              <a:t>1-BR </a:t>
            </a:r>
            <a:r>
              <a:rPr lang="en-US" sz="1600" dirty="0"/>
              <a:t>and </a:t>
            </a:r>
            <a:r>
              <a:rPr lang="en-US" sz="1600" dirty="0" smtClean="0"/>
              <a:t>2-BR apartments (some 3-BR)</a:t>
            </a:r>
            <a:endParaRPr lang="en-US" sz="1600" dirty="0"/>
          </a:p>
          <a:p>
            <a:pPr lvl="1"/>
            <a:r>
              <a:rPr lang="en-US" sz="1600" dirty="0"/>
              <a:t>R</a:t>
            </a:r>
            <a:r>
              <a:rPr lang="en-US" sz="1600" dirty="0" smtClean="0"/>
              <a:t>enovated iconic Kirkbride </a:t>
            </a:r>
            <a:r>
              <a:rPr lang="en-US" sz="1600" dirty="0"/>
              <a:t>Building and two adjoining </a:t>
            </a:r>
            <a:r>
              <a:rPr lang="en-US" sz="1600" dirty="0" smtClean="0"/>
              <a:t>wings </a:t>
            </a:r>
          </a:p>
          <a:p>
            <a:pPr lvl="1"/>
            <a:r>
              <a:rPr lang="en-US" sz="1600" dirty="0" smtClean="0"/>
              <a:t>New construction mimicking architectural style</a:t>
            </a:r>
          </a:p>
          <a:p>
            <a:pPr lvl="1"/>
            <a:r>
              <a:rPr lang="en-US" sz="1600" dirty="0" smtClean="0"/>
              <a:t>Market rate and affordable units</a:t>
            </a:r>
          </a:p>
          <a:p>
            <a:pPr lvl="1"/>
            <a:r>
              <a:rPr lang="en-US" sz="1600" dirty="0"/>
              <a:t>97% occupancy rate </a:t>
            </a:r>
          </a:p>
          <a:p>
            <a:pPr lvl="1"/>
            <a:r>
              <a:rPr lang="en-US" sz="1600" dirty="0" smtClean="0"/>
              <a:t>Adjoining 64 unit condo community in 15 buildings</a:t>
            </a:r>
          </a:p>
          <a:p>
            <a:pPr lvl="1"/>
            <a:r>
              <a:rPr lang="en-US" sz="1600" dirty="0" smtClean="0"/>
              <a:t>Many condos targeted for 55 + housing</a:t>
            </a:r>
          </a:p>
          <a:p>
            <a:pPr lvl="1"/>
            <a:r>
              <a:rPr lang="en-US" sz="1600" dirty="0" smtClean="0"/>
              <a:t>Beverly Hills Hospital built on site</a:t>
            </a:r>
          </a:p>
          <a:p>
            <a:pPr lvl="1"/>
            <a:r>
              <a:rPr lang="en-US" sz="1600" dirty="0" smtClean="0"/>
              <a:t>77 acres developed from total 500 acre site (85% open) </a:t>
            </a:r>
          </a:p>
          <a:p>
            <a:r>
              <a:rPr lang="en-US" sz="2100" dirty="0" smtClean="0"/>
              <a:t>Key </a:t>
            </a:r>
            <a:r>
              <a:rPr lang="en-US" sz="2100" dirty="0"/>
              <a:t>Points: </a:t>
            </a:r>
            <a:endParaRPr lang="en-US" sz="2100" dirty="0" smtClean="0"/>
          </a:p>
          <a:p>
            <a:pPr lvl="1"/>
            <a:r>
              <a:rPr lang="en-US" sz="1600" dirty="0" smtClean="0"/>
              <a:t>Original plans were for diverse array of mixed uses – offices, special care, commercial, and residential</a:t>
            </a:r>
          </a:p>
          <a:p>
            <a:pPr lvl="1"/>
            <a:r>
              <a:rPr lang="en-US" sz="1600" dirty="0" smtClean="0"/>
              <a:t>Restored Kirkbride Building more massive than anything at MSH</a:t>
            </a:r>
          </a:p>
          <a:p>
            <a:pPr lvl="1"/>
            <a:r>
              <a:rPr lang="en-US" sz="1600" dirty="0" smtClean="0"/>
              <a:t>Limited opportunities for resident interaction and recreation (tiny swimming pool, limited trails, limited athletic facilities)</a:t>
            </a:r>
          </a:p>
          <a:p>
            <a:pPr lvl="1"/>
            <a:r>
              <a:rPr lang="en-US" sz="1600" dirty="0" smtClean="0"/>
              <a:t>Parking in front and between buildings</a:t>
            </a:r>
          </a:p>
          <a:p>
            <a:pPr lvl="1"/>
            <a:endParaRPr lang="en-US" sz="1600" dirty="0" smtClean="0"/>
          </a:p>
          <a:p>
            <a:pPr lvl="1"/>
            <a:endParaRPr lang="en-US" sz="1600" dirty="0"/>
          </a:p>
        </p:txBody>
      </p:sp>
      <p:sp>
        <p:nvSpPr>
          <p:cNvPr id="5" name="Date Placeholder 4"/>
          <p:cNvSpPr>
            <a:spLocks noGrp="1"/>
          </p:cNvSpPr>
          <p:nvPr>
            <p:ph type="dt" sz="half" idx="10"/>
          </p:nvPr>
        </p:nvSpPr>
        <p:spPr/>
        <p:txBody>
          <a:bodyPr/>
          <a:lstStyle/>
          <a:p>
            <a:r>
              <a:rPr lang="en-US" dirty="0" smtClean="0">
                <a:solidFill>
                  <a:prstClr val="black"/>
                </a:solidFill>
              </a:rPr>
              <a:t>1/9/2014</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FE11147-E46D-4CAC-BBAD-5BA24410734B}" type="slidenum">
              <a:rPr lang="en-US" smtClean="0">
                <a:solidFill>
                  <a:prstClr val="black"/>
                </a:solidFill>
              </a:rPr>
              <a:pPr/>
              <a:t>61</a:t>
            </a:fld>
            <a:endParaRPr lang="en-US" dirty="0">
              <a:solidFill>
                <a:prstClr val="black"/>
              </a:solidFill>
            </a:endParaRPr>
          </a:p>
        </p:txBody>
      </p:sp>
    </p:spTree>
    <p:extLst>
      <p:ext uri="{BB962C8B-B14F-4D97-AF65-F5344CB8AC3E}">
        <p14:creationId xmlns:p14="http://schemas.microsoft.com/office/powerpoint/2010/main" xmlns="" val="383319011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Metropolitan State Hospital</a:t>
            </a:r>
            <a:br>
              <a:rPr lang="en-US" dirty="0" smtClean="0"/>
            </a:br>
            <a:r>
              <a:rPr lang="en-US" sz="2700" dirty="0" smtClean="0"/>
              <a:t>(Waltham/Lexington)</a:t>
            </a:r>
            <a:endParaRPr lang="en-US" sz="2700" dirty="0"/>
          </a:p>
        </p:txBody>
      </p:sp>
      <p:sp>
        <p:nvSpPr>
          <p:cNvPr id="7" name="Date Placeholder 6"/>
          <p:cNvSpPr>
            <a:spLocks noGrp="1"/>
          </p:cNvSpPr>
          <p:nvPr>
            <p:ph type="dt" sz="half" idx="10"/>
          </p:nvPr>
        </p:nvSpPr>
        <p:spPr/>
        <p:txBody>
          <a:bodyPr/>
          <a:lstStyle/>
          <a:p>
            <a:r>
              <a:rPr lang="en-US" dirty="0" smtClean="0">
                <a:solidFill>
                  <a:prstClr val="black"/>
                </a:solidFill>
              </a:rPr>
              <a:t>1/9/2014</a:t>
            </a:r>
            <a:endParaRPr lang="en-US" dirty="0">
              <a:solidFill>
                <a:prstClr val="black"/>
              </a:solidFill>
            </a:endParaRPr>
          </a:p>
        </p:txBody>
      </p:sp>
      <p:sp>
        <p:nvSpPr>
          <p:cNvPr id="8" name="Slide Number Placeholder 7"/>
          <p:cNvSpPr>
            <a:spLocks noGrp="1"/>
          </p:cNvSpPr>
          <p:nvPr>
            <p:ph type="sldNum" sz="quarter" idx="12"/>
          </p:nvPr>
        </p:nvSpPr>
        <p:spPr/>
        <p:txBody>
          <a:bodyPr/>
          <a:lstStyle/>
          <a:p>
            <a:fld id="{4FE11147-E46D-4CAC-BBAD-5BA24410734B}" type="slidenum">
              <a:rPr lang="en-US" smtClean="0">
                <a:solidFill>
                  <a:prstClr val="black"/>
                </a:solidFill>
              </a:rPr>
              <a:pPr/>
              <a:t>62</a:t>
            </a:fld>
            <a:endParaRPr lang="en-US" dirty="0">
              <a:solidFill>
                <a:prstClr val="black"/>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456498" y="1523859"/>
            <a:ext cx="3810000" cy="2514742"/>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20146" y="1523858"/>
            <a:ext cx="3623254" cy="2514742"/>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07607" y="4114729"/>
            <a:ext cx="3448332" cy="2301783"/>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105400" y="4082645"/>
            <a:ext cx="1981200" cy="2592499"/>
          </a:xfrm>
          <a:prstGeom prst="rect">
            <a:avLst/>
          </a:prstGeom>
        </p:spPr>
      </p:pic>
    </p:spTree>
    <p:extLst>
      <p:ext uri="{BB962C8B-B14F-4D97-AF65-F5344CB8AC3E}">
        <p14:creationId xmlns:p14="http://schemas.microsoft.com/office/powerpoint/2010/main" xmlns="" val="229154629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Metropolitan State Hospital Reuse</a:t>
            </a:r>
            <a:br>
              <a:rPr lang="en-US" dirty="0" smtClean="0"/>
            </a:br>
            <a:r>
              <a:rPr lang="en-US" sz="2700" dirty="0" smtClean="0"/>
              <a:t>(Waltham/Lexington)</a:t>
            </a:r>
            <a:endParaRPr lang="en-US" sz="2700" dirty="0"/>
          </a:p>
        </p:txBody>
      </p:sp>
      <p:sp>
        <p:nvSpPr>
          <p:cNvPr id="3" name="Content Placeholder 2"/>
          <p:cNvSpPr>
            <a:spLocks noGrp="1"/>
          </p:cNvSpPr>
          <p:nvPr>
            <p:ph idx="1"/>
          </p:nvPr>
        </p:nvSpPr>
        <p:spPr>
          <a:xfrm>
            <a:off x="457200" y="1447800"/>
            <a:ext cx="8229600" cy="5029200"/>
          </a:xfrm>
        </p:spPr>
        <p:txBody>
          <a:bodyPr>
            <a:normAutofit fontScale="47500" lnSpcReduction="20000"/>
          </a:bodyPr>
          <a:lstStyle/>
          <a:p>
            <a:r>
              <a:rPr lang="en-US" sz="4400" dirty="0"/>
              <a:t>Features</a:t>
            </a:r>
            <a:r>
              <a:rPr lang="en-US" sz="4400" dirty="0" smtClean="0"/>
              <a:t>:</a:t>
            </a:r>
          </a:p>
          <a:p>
            <a:pPr lvl="1"/>
            <a:r>
              <a:rPr lang="en-US" sz="3800" dirty="0" smtClean="0"/>
              <a:t>AvalonBay buildings with 387 apartment units</a:t>
            </a:r>
          </a:p>
          <a:p>
            <a:pPr lvl="1"/>
            <a:r>
              <a:rPr lang="en-US" sz="3800" dirty="0" smtClean="0"/>
              <a:t>Primarily 1- BR and 2-BR; a few 3-BR </a:t>
            </a:r>
          </a:p>
          <a:p>
            <a:pPr lvl="1"/>
            <a:r>
              <a:rPr lang="en-US" sz="3800" dirty="0" smtClean="0"/>
              <a:t>Multi- level town-houses</a:t>
            </a:r>
          </a:p>
          <a:p>
            <a:pPr lvl="1"/>
            <a:r>
              <a:rPr lang="en-US" sz="3800" dirty="0" smtClean="0"/>
              <a:t>Market rates and 25% affordable housing</a:t>
            </a:r>
          </a:p>
          <a:p>
            <a:pPr lvl="1"/>
            <a:r>
              <a:rPr lang="en-US" sz="3800" dirty="0" smtClean="0"/>
              <a:t>One building reserved for age 55+ housing</a:t>
            </a:r>
          </a:p>
          <a:p>
            <a:pPr lvl="1"/>
            <a:r>
              <a:rPr lang="en-US" sz="3800" dirty="0" smtClean="0"/>
              <a:t>Retained one wall of an original hospital building</a:t>
            </a:r>
          </a:p>
          <a:p>
            <a:pPr lvl="1"/>
            <a:r>
              <a:rPr lang="en-US" sz="3800" dirty="0" smtClean="0"/>
              <a:t>Un-developed McLaughlin </a:t>
            </a:r>
            <a:r>
              <a:rPr lang="en-US" sz="3800" dirty="0"/>
              <a:t>Administration </a:t>
            </a:r>
            <a:r>
              <a:rPr lang="en-US" sz="3800" dirty="0" smtClean="0"/>
              <a:t>Building in Waltham</a:t>
            </a:r>
            <a:r>
              <a:rPr lang="en-US" sz="2300" dirty="0"/>
              <a:t> </a:t>
            </a:r>
            <a:endParaRPr lang="en-US" sz="3800" dirty="0" smtClean="0"/>
          </a:p>
          <a:p>
            <a:pPr lvl="1"/>
            <a:r>
              <a:rPr lang="en-US" sz="3800" dirty="0" smtClean="0"/>
              <a:t>97% occupancy</a:t>
            </a:r>
          </a:p>
          <a:p>
            <a:pPr lvl="1"/>
            <a:r>
              <a:rPr lang="en-US" sz="3800" dirty="0" smtClean="0"/>
              <a:t>23 acres developed surrounded by 300 acres of undeveloped land (92% open)</a:t>
            </a:r>
          </a:p>
          <a:p>
            <a:pPr marL="457200" lvl="1" indent="0">
              <a:buNone/>
            </a:pPr>
            <a:endParaRPr lang="en-US" sz="3800" dirty="0" smtClean="0"/>
          </a:p>
          <a:p>
            <a:r>
              <a:rPr lang="en-US" sz="4400" dirty="0" smtClean="0"/>
              <a:t>Key </a:t>
            </a:r>
            <a:r>
              <a:rPr lang="en-US" sz="4400" dirty="0"/>
              <a:t>Points: </a:t>
            </a:r>
            <a:endParaRPr lang="en-US" sz="4400" dirty="0" smtClean="0"/>
          </a:p>
          <a:p>
            <a:pPr lvl="1"/>
            <a:r>
              <a:rPr lang="en-US" sz="3800" dirty="0" smtClean="0"/>
              <a:t>Higher-than-expected school enrollment and lower-than-expected assessment resulted in net loss to community</a:t>
            </a:r>
            <a:endParaRPr lang="en-US" sz="3800" dirty="0"/>
          </a:p>
          <a:p>
            <a:pPr lvl="1"/>
            <a:r>
              <a:rPr lang="en-US" sz="3800" dirty="0" smtClean="0"/>
              <a:t>Limited </a:t>
            </a:r>
            <a:r>
              <a:rPr lang="en-US" sz="3800" dirty="0"/>
              <a:t>covered </a:t>
            </a:r>
            <a:r>
              <a:rPr lang="en-US" sz="3800" dirty="0" smtClean="0"/>
              <a:t>parking (some townhouses have inside parking)</a:t>
            </a:r>
            <a:endParaRPr lang="en-US" sz="3800" dirty="0"/>
          </a:p>
          <a:p>
            <a:pPr lvl="1"/>
            <a:r>
              <a:rPr lang="en-US" sz="3800" dirty="0" smtClean="0"/>
              <a:t>Isolated - 1 </a:t>
            </a:r>
            <a:r>
              <a:rPr lang="en-US" sz="3800" dirty="0"/>
              <a:t>½ miles </a:t>
            </a:r>
            <a:r>
              <a:rPr lang="en-US" sz="3800" dirty="0" smtClean="0"/>
              <a:t>from Lexington Center</a:t>
            </a:r>
          </a:p>
          <a:p>
            <a:pPr lvl="1"/>
            <a:r>
              <a:rPr lang="en-US" sz="3800" dirty="0" smtClean="0"/>
              <a:t>Windows look out on to other apartments and walls</a:t>
            </a:r>
            <a:endParaRPr lang="en-US" sz="3800" dirty="0"/>
          </a:p>
          <a:p>
            <a:pPr lvl="1"/>
            <a:endParaRPr lang="en-US" sz="3400" dirty="0"/>
          </a:p>
          <a:p>
            <a:endParaRPr lang="en-US" dirty="0"/>
          </a:p>
        </p:txBody>
      </p:sp>
      <p:sp>
        <p:nvSpPr>
          <p:cNvPr id="4" name="Date Placeholder 3"/>
          <p:cNvSpPr>
            <a:spLocks noGrp="1"/>
          </p:cNvSpPr>
          <p:nvPr>
            <p:ph type="dt" sz="half" idx="10"/>
          </p:nvPr>
        </p:nvSpPr>
        <p:spPr/>
        <p:txBody>
          <a:bodyPr/>
          <a:lstStyle/>
          <a:p>
            <a:r>
              <a:rPr lang="en-US" dirty="0" smtClean="0">
                <a:solidFill>
                  <a:prstClr val="black"/>
                </a:solidFill>
              </a:rPr>
              <a:t>1/9/2014</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4FE11147-E46D-4CAC-BBAD-5BA24410734B}" type="slidenum">
              <a:rPr lang="en-US" smtClean="0">
                <a:solidFill>
                  <a:prstClr val="black"/>
                </a:solidFill>
              </a:rPr>
              <a:pPr/>
              <a:t>63</a:t>
            </a:fld>
            <a:endParaRPr lang="en-US" dirty="0">
              <a:solidFill>
                <a:prstClr val="black"/>
              </a:solidFill>
            </a:endParaRPr>
          </a:p>
        </p:txBody>
      </p:sp>
    </p:spTree>
    <p:extLst>
      <p:ext uri="{BB962C8B-B14F-4D97-AF65-F5344CB8AC3E}">
        <p14:creationId xmlns:p14="http://schemas.microsoft.com/office/powerpoint/2010/main" xmlns="" val="155678421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Westborough State Hospital</a:t>
            </a:r>
            <a:br>
              <a:rPr lang="en-US" dirty="0" smtClean="0"/>
            </a:br>
            <a:endParaRPr lang="en-US" dirty="0"/>
          </a:p>
        </p:txBody>
      </p:sp>
      <p:sp>
        <p:nvSpPr>
          <p:cNvPr id="9" name="Date Placeholder 8"/>
          <p:cNvSpPr>
            <a:spLocks noGrp="1"/>
          </p:cNvSpPr>
          <p:nvPr>
            <p:ph type="dt" sz="half" idx="10"/>
          </p:nvPr>
        </p:nvSpPr>
        <p:spPr/>
        <p:txBody>
          <a:bodyPr/>
          <a:lstStyle/>
          <a:p>
            <a:r>
              <a:rPr lang="en-US" dirty="0" smtClean="0">
                <a:solidFill>
                  <a:prstClr val="black"/>
                </a:solidFill>
              </a:rPr>
              <a:t>1/9/2014</a:t>
            </a:r>
            <a:endParaRPr lang="en-US" dirty="0">
              <a:solidFill>
                <a:prstClr val="black"/>
              </a:solidFill>
            </a:endParaRPr>
          </a:p>
        </p:txBody>
      </p:sp>
      <p:sp>
        <p:nvSpPr>
          <p:cNvPr id="10" name="Slide Number Placeholder 9"/>
          <p:cNvSpPr>
            <a:spLocks noGrp="1"/>
          </p:cNvSpPr>
          <p:nvPr>
            <p:ph type="sldNum" sz="quarter" idx="12"/>
          </p:nvPr>
        </p:nvSpPr>
        <p:spPr/>
        <p:txBody>
          <a:bodyPr/>
          <a:lstStyle/>
          <a:p>
            <a:fld id="{4FE11147-E46D-4CAC-BBAD-5BA24410734B}" type="slidenum">
              <a:rPr lang="en-US" smtClean="0">
                <a:solidFill>
                  <a:prstClr val="black"/>
                </a:solidFill>
              </a:rPr>
              <a:pPr/>
              <a:t>64</a:t>
            </a:fld>
            <a:endParaRPr lang="en-US" dirty="0">
              <a:solidFill>
                <a:prstClr val="black"/>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28599" y="2044942"/>
            <a:ext cx="4267201" cy="2815189"/>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572000" y="2044942"/>
            <a:ext cx="4445142" cy="2838450"/>
          </a:xfrm>
          <a:prstGeom prst="rect">
            <a:avLst/>
          </a:prstGeom>
        </p:spPr>
      </p:pic>
      <p:sp>
        <p:nvSpPr>
          <p:cNvPr id="8" name="TextBox 7"/>
          <p:cNvSpPr txBox="1"/>
          <p:nvPr/>
        </p:nvSpPr>
        <p:spPr>
          <a:xfrm>
            <a:off x="2133600" y="5562600"/>
            <a:ext cx="5105400" cy="369332"/>
          </a:xfrm>
          <a:prstGeom prst="rect">
            <a:avLst/>
          </a:prstGeom>
          <a:noFill/>
        </p:spPr>
        <p:txBody>
          <a:bodyPr wrap="square" rtlCol="0">
            <a:spAutoFit/>
          </a:bodyPr>
          <a:lstStyle/>
          <a:p>
            <a:r>
              <a:rPr lang="en-US" dirty="0" smtClean="0">
                <a:solidFill>
                  <a:prstClr val="black"/>
                </a:solidFill>
              </a:rPr>
              <a:t>(Re-use of this hospital site is under discussion)</a:t>
            </a:r>
            <a:endParaRPr lang="en-US" dirty="0">
              <a:solidFill>
                <a:prstClr val="black"/>
              </a:solidFill>
            </a:endParaRPr>
          </a:p>
        </p:txBody>
      </p:sp>
    </p:spTree>
    <p:extLst>
      <p:ext uri="{BB962C8B-B14F-4D97-AF65-F5344CB8AC3E}">
        <p14:creationId xmlns:p14="http://schemas.microsoft.com/office/powerpoint/2010/main" xmlns="" val="392805079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Westborough State Hospital Reuse</a:t>
            </a:r>
            <a:br>
              <a:rPr lang="en-US" dirty="0" smtClean="0"/>
            </a:br>
            <a:endParaRPr lang="en-US" sz="2700" dirty="0"/>
          </a:p>
        </p:txBody>
      </p:sp>
      <p:sp>
        <p:nvSpPr>
          <p:cNvPr id="4" name="Content Placeholder 3"/>
          <p:cNvSpPr>
            <a:spLocks noGrp="1"/>
          </p:cNvSpPr>
          <p:nvPr>
            <p:ph idx="1"/>
          </p:nvPr>
        </p:nvSpPr>
        <p:spPr>
          <a:xfrm>
            <a:off x="457200" y="1295400"/>
            <a:ext cx="8229600" cy="5181600"/>
          </a:xfrm>
        </p:spPr>
        <p:txBody>
          <a:bodyPr>
            <a:normAutofit fontScale="25000" lnSpcReduction="20000"/>
          </a:bodyPr>
          <a:lstStyle/>
          <a:p>
            <a:r>
              <a:rPr lang="en-US" sz="8400" dirty="0"/>
              <a:t>Features</a:t>
            </a:r>
            <a:r>
              <a:rPr lang="en-US" sz="8400" dirty="0" smtClean="0"/>
              <a:t>:</a:t>
            </a:r>
          </a:p>
          <a:p>
            <a:pPr lvl="1"/>
            <a:r>
              <a:rPr lang="en-US" sz="7200" dirty="0" smtClean="0"/>
              <a:t>Subdivide 12 acres for 6 soccer </a:t>
            </a:r>
            <a:r>
              <a:rPr lang="en-US" sz="7200" dirty="0"/>
              <a:t>fields and maintain </a:t>
            </a:r>
            <a:r>
              <a:rPr lang="en-US" sz="7200" dirty="0" smtClean="0"/>
              <a:t>as recreation area </a:t>
            </a:r>
            <a:endParaRPr lang="en-US" sz="7200" dirty="0"/>
          </a:p>
          <a:p>
            <a:pPr lvl="1"/>
            <a:r>
              <a:rPr lang="en-US" sz="7200" dirty="0" smtClean="0"/>
              <a:t>Subdivide </a:t>
            </a:r>
            <a:r>
              <a:rPr lang="en-US" sz="7200" dirty="0"/>
              <a:t>the remaining </a:t>
            </a:r>
            <a:r>
              <a:rPr lang="en-US" sz="7200" dirty="0" smtClean="0"/>
              <a:t>83 acres into </a:t>
            </a:r>
            <a:r>
              <a:rPr lang="en-US" sz="7200" dirty="0"/>
              <a:t>lots </a:t>
            </a:r>
            <a:r>
              <a:rPr lang="en-US" sz="7200" dirty="0" smtClean="0"/>
              <a:t>for </a:t>
            </a:r>
            <a:r>
              <a:rPr lang="en-US" sz="7200" dirty="0"/>
              <a:t>commercial </a:t>
            </a:r>
            <a:r>
              <a:rPr lang="en-US" sz="7200" dirty="0" smtClean="0"/>
              <a:t>development </a:t>
            </a:r>
            <a:endParaRPr lang="en-US" sz="7200" dirty="0"/>
          </a:p>
          <a:p>
            <a:pPr lvl="1"/>
            <a:r>
              <a:rPr lang="en-US" sz="7200" dirty="0" smtClean="0"/>
              <a:t>Potential </a:t>
            </a:r>
            <a:r>
              <a:rPr lang="en-US" sz="7200" dirty="0"/>
              <a:t>for an estimated 1,000,000 </a:t>
            </a:r>
            <a:r>
              <a:rPr lang="en-US" sz="7200" dirty="0" smtClean="0"/>
              <a:t>sf of </a:t>
            </a:r>
            <a:r>
              <a:rPr lang="en-US" sz="7200" dirty="0"/>
              <a:t>commercial </a:t>
            </a:r>
            <a:r>
              <a:rPr lang="en-US" sz="7200" dirty="0" smtClean="0"/>
              <a:t>development</a:t>
            </a:r>
          </a:p>
          <a:p>
            <a:pPr lvl="1"/>
            <a:r>
              <a:rPr lang="en-US" sz="7200" dirty="0" smtClean="0"/>
              <a:t>Possible uses for commercial and retail development</a:t>
            </a:r>
          </a:p>
          <a:p>
            <a:pPr lvl="1"/>
            <a:r>
              <a:rPr lang="en-US" sz="7200" dirty="0"/>
              <a:t>Building redevelopment/removal responsibility of purchasers </a:t>
            </a:r>
          </a:p>
          <a:p>
            <a:pPr lvl="1"/>
            <a:r>
              <a:rPr lang="en-US" sz="7200" dirty="0" smtClean="0"/>
              <a:t>Town residents and selectmen reluctant for residential development  other than over 55 housing</a:t>
            </a:r>
          </a:p>
          <a:p>
            <a:pPr lvl="1"/>
            <a:r>
              <a:rPr lang="en-US" sz="7200" dirty="0" smtClean="0"/>
              <a:t>Possibly renovate some original buildings if feasible</a:t>
            </a:r>
            <a:endParaRPr lang="en-US" sz="7200" dirty="0"/>
          </a:p>
          <a:p>
            <a:pPr marL="914400" lvl="2" indent="0">
              <a:buNone/>
            </a:pPr>
            <a:endParaRPr lang="en-US" sz="6400" dirty="0"/>
          </a:p>
          <a:p>
            <a:r>
              <a:rPr lang="en-US" sz="8400" dirty="0" smtClean="0"/>
              <a:t>Key </a:t>
            </a:r>
            <a:r>
              <a:rPr lang="en-US" sz="8400" dirty="0"/>
              <a:t>Points: </a:t>
            </a:r>
            <a:endParaRPr lang="en-US" sz="8400" dirty="0" smtClean="0"/>
          </a:p>
          <a:p>
            <a:pPr lvl="1"/>
            <a:r>
              <a:rPr lang="en-US" sz="7200" dirty="0" smtClean="0"/>
              <a:t>Town of Westborough approved purchase of 95 acres for $2.2 million </a:t>
            </a:r>
          </a:p>
          <a:p>
            <a:pPr lvl="1"/>
            <a:r>
              <a:rPr lang="en-US" sz="7200" dirty="0" smtClean="0"/>
              <a:t>No detailed Master Plan developed yet</a:t>
            </a:r>
          </a:p>
          <a:p>
            <a:pPr lvl="1"/>
            <a:r>
              <a:rPr lang="en-US" sz="7200" dirty="0" smtClean="0"/>
              <a:t>Main arguments for purchase:  </a:t>
            </a:r>
          </a:p>
          <a:p>
            <a:pPr lvl="2"/>
            <a:r>
              <a:rPr lang="en-US" sz="7200" dirty="0" smtClean="0"/>
              <a:t>prevent development of 500+ housing units  </a:t>
            </a:r>
          </a:p>
          <a:p>
            <a:pPr lvl="2"/>
            <a:r>
              <a:rPr lang="en-US" sz="7200" dirty="0" smtClean="0"/>
              <a:t>retain soccer fields </a:t>
            </a:r>
          </a:p>
          <a:p>
            <a:pPr lvl="2"/>
            <a:r>
              <a:rPr lang="en-US" sz="7200" dirty="0"/>
              <a:t>g</a:t>
            </a:r>
            <a:r>
              <a:rPr lang="en-US" sz="7200" dirty="0" smtClean="0"/>
              <a:t>ain tax revenues from commercial development </a:t>
            </a:r>
          </a:p>
          <a:p>
            <a:pPr lvl="2"/>
            <a:r>
              <a:rPr lang="en-US" sz="7200" dirty="0" smtClean="0"/>
              <a:t>avoid costs for construction of new school and added services</a:t>
            </a:r>
            <a:endParaRPr lang="en-US" sz="7200" dirty="0"/>
          </a:p>
          <a:p>
            <a:endParaRPr lang="en-US" sz="3400" dirty="0"/>
          </a:p>
        </p:txBody>
      </p:sp>
      <p:sp>
        <p:nvSpPr>
          <p:cNvPr id="5" name="Date Placeholder 4"/>
          <p:cNvSpPr>
            <a:spLocks noGrp="1"/>
          </p:cNvSpPr>
          <p:nvPr>
            <p:ph type="dt" sz="half" idx="10"/>
          </p:nvPr>
        </p:nvSpPr>
        <p:spPr/>
        <p:txBody>
          <a:bodyPr/>
          <a:lstStyle/>
          <a:p>
            <a:r>
              <a:rPr lang="en-US" dirty="0" smtClean="0">
                <a:solidFill>
                  <a:prstClr val="black"/>
                </a:solidFill>
              </a:rPr>
              <a:t>1/9/2014</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FE11147-E46D-4CAC-BBAD-5BA24410734B}" type="slidenum">
              <a:rPr lang="en-US" smtClean="0">
                <a:solidFill>
                  <a:prstClr val="black"/>
                </a:solidFill>
              </a:rPr>
              <a:pPr/>
              <a:t>65</a:t>
            </a:fld>
            <a:endParaRPr lang="en-US" dirty="0">
              <a:solidFill>
                <a:prstClr val="black"/>
              </a:solidFill>
            </a:endParaRPr>
          </a:p>
        </p:txBody>
      </p:sp>
    </p:spTree>
    <p:extLst>
      <p:ext uri="{BB962C8B-B14F-4D97-AF65-F5344CB8AC3E}">
        <p14:creationId xmlns:p14="http://schemas.microsoft.com/office/powerpoint/2010/main" xmlns="" val="345078572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l"/>
            <a:r>
              <a:rPr lang="en-US" dirty="0" smtClean="0"/>
              <a:t>Brattleboro Retreat</a:t>
            </a:r>
            <a:br>
              <a:rPr lang="en-US" dirty="0" smtClean="0"/>
            </a:br>
            <a:endParaRPr lang="en-US" sz="2700" dirty="0"/>
          </a:p>
        </p:txBody>
      </p:sp>
      <p:sp>
        <p:nvSpPr>
          <p:cNvPr id="4" name="Content Placeholder 3"/>
          <p:cNvSpPr>
            <a:spLocks noGrp="1"/>
          </p:cNvSpPr>
          <p:nvPr>
            <p:ph idx="1"/>
          </p:nvPr>
        </p:nvSpPr>
        <p:spPr>
          <a:xfrm>
            <a:off x="228600" y="1158239"/>
            <a:ext cx="3505200" cy="3221356"/>
          </a:xfrm>
          <a:solidFill>
            <a:schemeClr val="accent6"/>
          </a:solidFill>
        </p:spPr>
        <p:txBody>
          <a:bodyPr>
            <a:noAutofit/>
          </a:bodyPr>
          <a:lstStyle/>
          <a:p>
            <a:pPr marL="171450" indent="-171450"/>
            <a:r>
              <a:rPr lang="en-US" sz="1400" dirty="0" smtClean="0"/>
              <a:t>Former Vermont State “Asylum or the Insane”</a:t>
            </a:r>
          </a:p>
          <a:p>
            <a:pPr marL="171450" indent="-171450"/>
            <a:r>
              <a:rPr lang="en-US" sz="1400" dirty="0" smtClean="0"/>
              <a:t>Started in 1834 with several buildings on National Register</a:t>
            </a:r>
          </a:p>
          <a:p>
            <a:pPr marL="171450" indent="-171450"/>
            <a:r>
              <a:rPr lang="en-US" sz="1400" dirty="0" smtClean="0"/>
              <a:t>Over 1,00 Acres and 58 buildings</a:t>
            </a:r>
          </a:p>
          <a:p>
            <a:pPr marL="171450" indent="-171450"/>
            <a:r>
              <a:rPr lang="en-US" sz="1400" dirty="0" smtClean="0"/>
              <a:t>Campus design with farm fields and bridal trails</a:t>
            </a:r>
          </a:p>
          <a:p>
            <a:pPr marL="171450" indent="-171450"/>
            <a:r>
              <a:rPr lang="en-US" sz="1400" dirty="0" smtClean="0"/>
              <a:t>Brattleboro Retreat one of first private mental health institutions in VT</a:t>
            </a:r>
          </a:p>
          <a:p>
            <a:pPr marL="171450" indent="-171450"/>
            <a:r>
              <a:rPr lang="en-US" sz="1400" dirty="0" smtClean="0"/>
              <a:t>Preservation of  most core buildings</a:t>
            </a:r>
          </a:p>
          <a:p>
            <a:pPr marL="171450" indent="-171450"/>
            <a:r>
              <a:rPr lang="en-US" sz="1400" dirty="0" smtClean="0"/>
              <a:t>Significant conservation lands which good access to the public for passive recreation.</a:t>
            </a:r>
            <a:endParaRPr lang="en-US" sz="1400" dirty="0"/>
          </a:p>
        </p:txBody>
      </p:sp>
      <p:sp>
        <p:nvSpPr>
          <p:cNvPr id="5" name="Date Placeholder 4"/>
          <p:cNvSpPr>
            <a:spLocks noGrp="1"/>
          </p:cNvSpPr>
          <p:nvPr>
            <p:ph type="dt" sz="half" idx="10"/>
          </p:nvPr>
        </p:nvSpPr>
        <p:spPr/>
        <p:txBody>
          <a:bodyPr/>
          <a:lstStyle/>
          <a:p>
            <a:r>
              <a:rPr lang="en-US" dirty="0" smtClean="0">
                <a:solidFill>
                  <a:prstClr val="black"/>
                </a:solidFill>
              </a:rPr>
              <a:t>1/9/2014</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4FE11147-E46D-4CAC-BBAD-5BA24410734B}" type="slidenum">
              <a:rPr lang="en-US" smtClean="0">
                <a:solidFill>
                  <a:prstClr val="black"/>
                </a:solidFill>
              </a:rPr>
              <a:pPr/>
              <a:t>66</a:t>
            </a:fld>
            <a:endParaRPr lang="en-US" dirty="0">
              <a:solidFill>
                <a:prstClr val="black"/>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810000" y="1371600"/>
            <a:ext cx="5247001" cy="312420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562600" y="4646455"/>
            <a:ext cx="3283261" cy="2139155"/>
          </a:xfrm>
          <a:prstGeom prst="rect">
            <a:avLst/>
          </a:prstGeom>
        </p:spPr>
      </p:pic>
      <p:pic>
        <p:nvPicPr>
          <p:cNvPr id="10" name="Picture 9"/>
          <p:cNvPicPr/>
          <p:nvPr/>
        </p:nvPicPr>
        <p:blipFill>
          <a:blip r:embed="rId4" cstate="print">
            <a:extLst>
              <a:ext uri="{28A0092B-C50C-407E-A947-70E740481C1C}">
                <a14:useLocalDpi xmlns:a14="http://schemas.microsoft.com/office/drawing/2010/main" xmlns="" val="0"/>
              </a:ext>
            </a:extLst>
          </a:blip>
          <a:stretch>
            <a:fillRect/>
          </a:stretch>
        </p:blipFill>
        <p:spPr>
          <a:xfrm>
            <a:off x="3733800" y="4640580"/>
            <a:ext cx="1667510" cy="2118360"/>
          </a:xfrm>
          <a:prstGeom prst="rect">
            <a:avLst/>
          </a:prstGeom>
        </p:spPr>
      </p:pic>
      <p:pic>
        <p:nvPicPr>
          <p:cNvPr id="11" name="Picture 10"/>
          <p:cNvPicPr/>
          <p:nvPr/>
        </p:nvPicPr>
        <p:blipFill>
          <a:blip r:embed="rId5" cstate="print">
            <a:extLst>
              <a:ext uri="{28A0092B-C50C-407E-A947-70E740481C1C}">
                <a14:useLocalDpi xmlns:a14="http://schemas.microsoft.com/office/drawing/2010/main" xmlns="" val="0"/>
              </a:ext>
            </a:extLst>
          </a:blip>
          <a:stretch>
            <a:fillRect/>
          </a:stretch>
        </p:blipFill>
        <p:spPr>
          <a:xfrm>
            <a:off x="274320" y="4621530"/>
            <a:ext cx="3291840" cy="1981200"/>
          </a:xfrm>
          <a:prstGeom prst="rect">
            <a:avLst/>
          </a:prstGeom>
        </p:spPr>
      </p:pic>
      <p:pic>
        <p:nvPicPr>
          <p:cNvPr id="13" name="Picture 12"/>
          <p:cNvPicPr/>
          <p:nvPr/>
        </p:nvPicPr>
        <p:blipFill>
          <a:blip r:embed="rId6" cstate="print">
            <a:extLst>
              <a:ext uri="{28A0092B-C50C-407E-A947-70E740481C1C}">
                <a14:useLocalDpi xmlns:a14="http://schemas.microsoft.com/office/drawing/2010/main" xmlns="" val="0"/>
              </a:ext>
            </a:extLst>
          </a:blip>
          <a:stretch>
            <a:fillRect/>
          </a:stretch>
        </p:blipFill>
        <p:spPr>
          <a:xfrm>
            <a:off x="6595741" y="76200"/>
            <a:ext cx="2438400" cy="1205865"/>
          </a:xfrm>
          <a:prstGeom prst="rect">
            <a:avLst/>
          </a:prstGeom>
        </p:spPr>
      </p:pic>
    </p:spTree>
    <p:extLst>
      <p:ext uri="{BB962C8B-B14F-4D97-AF65-F5344CB8AC3E}">
        <p14:creationId xmlns:p14="http://schemas.microsoft.com/office/powerpoint/2010/main" xmlns="" val="291354060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9144000" cy="124968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53340" y="1249680"/>
            <a:ext cx="9144000" cy="3048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4" name="Straight Connector 13"/>
          <p:cNvCxnSpPr/>
          <p:nvPr/>
        </p:nvCxnSpPr>
        <p:spPr>
          <a:xfrm>
            <a:off x="2590800" y="0"/>
            <a:ext cx="0" cy="6858000"/>
          </a:xfrm>
          <a:prstGeom prst="line">
            <a:avLst/>
          </a:prstGeom>
          <a:ln w="19050">
            <a:solidFill>
              <a:schemeClr val="tx1">
                <a:lumMod val="65000"/>
                <a:lumOff val="3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055" name="Picture 4" descr="C:\Documents and Settings\Administrator\My Documents\LA Work\Dodson&amp;Flinker Log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2890" y="6323795"/>
            <a:ext cx="22098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6" name="Picture 5"/>
          <p:cNvPicPr>
            <a:picLocks noChangeAspect="1" noChangeArrowheads="1"/>
          </p:cNvPicPr>
          <p:nvPr/>
        </p:nvPicPr>
        <p:blipFill>
          <a:blip r:embed="rId3" cstate="print">
            <a:grayscl/>
            <a:extLst>
              <a:ext uri="{28A0092B-C50C-407E-A947-70E740481C1C}">
                <a14:useLocalDpi xmlns:a14="http://schemas.microsoft.com/office/drawing/2010/main" xmlns="" val="0"/>
              </a:ext>
            </a:extLst>
          </a:blip>
          <a:srcRect l="23808" t="19048" r="51428" b="74095"/>
          <a:stretch>
            <a:fillRect/>
          </a:stretch>
        </p:blipFill>
        <p:spPr bwMode="auto">
          <a:xfrm>
            <a:off x="186690" y="5914220"/>
            <a:ext cx="23622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Text Box 5"/>
          <p:cNvSpPr txBox="1">
            <a:spLocks noChangeArrowheads="1"/>
          </p:cNvSpPr>
          <p:nvPr/>
        </p:nvSpPr>
        <p:spPr bwMode="auto">
          <a:xfrm>
            <a:off x="2590800" y="141684"/>
            <a:ext cx="4800600" cy="1107996"/>
          </a:xfrm>
          <a:prstGeom prst="rect">
            <a:avLst/>
          </a:prstGeom>
          <a:noFill/>
          <a:ln w="9525">
            <a:noFill/>
            <a:miter lim="800000"/>
            <a:headEnd/>
            <a:tailEnd/>
          </a:ln>
          <a:effectLst/>
        </p:spPr>
        <p:txBody>
          <a:bodyPr>
            <a:spAutoFit/>
          </a:bodyPr>
          <a:lstStyle/>
          <a:p>
            <a:pPr algn="r">
              <a:spcBef>
                <a:spcPct val="50000"/>
              </a:spcBef>
              <a:defRPr/>
            </a:pPr>
            <a:r>
              <a:rPr lang="en-US" sz="6600" b="1" dirty="0" smtClean="0">
                <a:solidFill>
                  <a:schemeClr val="accent3">
                    <a:lumMod val="75000"/>
                  </a:schemeClr>
                </a:solidFill>
                <a:latin typeface="Calibri" pitchFamily="34" charset="0"/>
              </a:rPr>
              <a:t>VISIONING</a:t>
            </a:r>
            <a:endParaRPr lang="en-US" sz="4000" b="1" dirty="0">
              <a:solidFill>
                <a:schemeClr val="accent3">
                  <a:lumMod val="75000"/>
                </a:schemeClr>
              </a:solidFill>
              <a:latin typeface="Calibri" pitchFamily="34" charset="0"/>
            </a:endParaRPr>
          </a:p>
        </p:txBody>
      </p:sp>
      <p:sp>
        <p:nvSpPr>
          <p:cNvPr id="18" name="Rectangle 17"/>
          <p:cNvSpPr/>
          <p:nvPr/>
        </p:nvSpPr>
        <p:spPr>
          <a:xfrm>
            <a:off x="-53340" y="280183"/>
            <a:ext cx="2541588" cy="830997"/>
          </a:xfrm>
          <a:prstGeom prst="rect">
            <a:avLst/>
          </a:prstGeom>
        </p:spPr>
        <p:txBody>
          <a:bodyPr>
            <a:spAutoFit/>
          </a:bodyPr>
          <a:lstStyle/>
          <a:p>
            <a:pPr algn="r">
              <a:defRPr/>
            </a:pPr>
            <a:r>
              <a:rPr lang="en-US" sz="2400" b="1" dirty="0" smtClean="0">
                <a:solidFill>
                  <a:schemeClr val="accent3">
                    <a:lumMod val="75000"/>
                  </a:schemeClr>
                </a:solidFill>
                <a:latin typeface="Calibri" pitchFamily="34" charset="0"/>
              </a:rPr>
              <a:t>Medfield State Hospital </a:t>
            </a:r>
            <a:endParaRPr lang="en-US" sz="2400" b="1" dirty="0">
              <a:solidFill>
                <a:schemeClr val="accent3">
                  <a:lumMod val="75000"/>
                </a:schemeClr>
              </a:solidFill>
            </a:endParaRPr>
          </a:p>
        </p:txBody>
      </p:sp>
      <p:sp>
        <p:nvSpPr>
          <p:cNvPr id="15" name="Rectangle 14"/>
          <p:cNvSpPr/>
          <p:nvPr/>
        </p:nvSpPr>
        <p:spPr>
          <a:xfrm>
            <a:off x="2594610" y="2110204"/>
            <a:ext cx="6496050" cy="3570208"/>
          </a:xfrm>
          <a:prstGeom prst="rect">
            <a:avLst/>
          </a:prstGeom>
        </p:spPr>
        <p:txBody>
          <a:bodyPr wrap="square">
            <a:spAutoFit/>
          </a:bodyPr>
          <a:lstStyle/>
          <a:p>
            <a:pPr>
              <a:spcAft>
                <a:spcPts val="600"/>
              </a:spcAft>
              <a:defRPr/>
            </a:pPr>
            <a:r>
              <a:rPr lang="en-US" dirty="0" smtClean="0">
                <a:latin typeface="Calibri" pitchFamily="34" charset="0"/>
              </a:rPr>
              <a:t>  </a:t>
            </a:r>
            <a:endParaRPr lang="en-US" dirty="0">
              <a:latin typeface="Calibri" pitchFamily="34" charset="0"/>
            </a:endParaRPr>
          </a:p>
          <a:p>
            <a:pPr>
              <a:spcAft>
                <a:spcPts val="600"/>
              </a:spcAft>
              <a:defRPr/>
            </a:pPr>
            <a:r>
              <a:rPr lang="en-US" sz="2400" b="1" dirty="0" smtClean="0">
                <a:latin typeface="Calibri" pitchFamily="34" charset="0"/>
              </a:rPr>
              <a:t>SCENARIO-BUILDING BREAK-OUT SESSION</a:t>
            </a:r>
          </a:p>
          <a:p>
            <a:pPr marL="742950" indent="-285750">
              <a:spcBef>
                <a:spcPts val="600"/>
              </a:spcBef>
              <a:spcAft>
                <a:spcPts val="600"/>
              </a:spcAft>
              <a:buFont typeface="Arial" pitchFamily="34" charset="0"/>
              <a:buChar char="•"/>
              <a:defRPr/>
            </a:pPr>
            <a:r>
              <a:rPr lang="en-US" b="1" dirty="0" smtClean="0">
                <a:latin typeface="Calibri" pitchFamily="34" charset="0"/>
              </a:rPr>
              <a:t>Groups of 10 – 15 Participants</a:t>
            </a:r>
          </a:p>
          <a:p>
            <a:pPr marL="742950" indent="-285750">
              <a:spcBef>
                <a:spcPts val="600"/>
              </a:spcBef>
              <a:spcAft>
                <a:spcPts val="600"/>
              </a:spcAft>
              <a:buFont typeface="Arial" pitchFamily="34" charset="0"/>
              <a:buChar char="•"/>
              <a:defRPr/>
            </a:pPr>
            <a:r>
              <a:rPr lang="en-US" b="1" dirty="0" smtClean="0">
                <a:latin typeface="Calibri" pitchFamily="34" charset="0"/>
              </a:rPr>
              <a:t>Identify Preferred Future Land Uses and Building Types</a:t>
            </a:r>
          </a:p>
          <a:p>
            <a:pPr marL="742950" indent="-285750">
              <a:spcBef>
                <a:spcPts val="600"/>
              </a:spcBef>
              <a:spcAft>
                <a:spcPts val="600"/>
              </a:spcAft>
              <a:buFont typeface="Arial" pitchFamily="34" charset="0"/>
              <a:buChar char="•"/>
              <a:defRPr/>
            </a:pPr>
            <a:r>
              <a:rPr lang="en-US" b="1" dirty="0" smtClean="0">
                <a:latin typeface="Calibri" pitchFamily="34" charset="0"/>
              </a:rPr>
              <a:t>Identify Preferred Locations on MSH Property (1:15 </a:t>
            </a:r>
            <a:r>
              <a:rPr lang="en-US" b="1" dirty="0" err="1" smtClean="0">
                <a:latin typeface="Calibri" pitchFamily="34" charset="0"/>
              </a:rPr>
              <a:t>hrs</a:t>
            </a:r>
            <a:r>
              <a:rPr lang="en-US" b="1" dirty="0" smtClean="0">
                <a:latin typeface="Calibri" pitchFamily="34" charset="0"/>
              </a:rPr>
              <a:t>)</a:t>
            </a:r>
          </a:p>
          <a:p>
            <a:pPr marL="742950" indent="-285750">
              <a:spcBef>
                <a:spcPts val="600"/>
              </a:spcBef>
              <a:spcAft>
                <a:spcPts val="600"/>
              </a:spcAft>
              <a:buFont typeface="Arial" pitchFamily="34" charset="0"/>
              <a:buChar char="•"/>
              <a:defRPr/>
            </a:pPr>
            <a:r>
              <a:rPr lang="en-US" b="1" dirty="0">
                <a:latin typeface="Calibri" pitchFamily="34" charset="0"/>
              </a:rPr>
              <a:t>Groups Report Back to All Workshop Participants </a:t>
            </a:r>
            <a:r>
              <a:rPr lang="en-US" b="1" dirty="0" smtClean="0">
                <a:latin typeface="Calibri" pitchFamily="34" charset="0"/>
              </a:rPr>
              <a:t>(30 </a:t>
            </a:r>
            <a:r>
              <a:rPr lang="en-US" b="1" dirty="0">
                <a:latin typeface="Calibri" pitchFamily="34" charset="0"/>
              </a:rPr>
              <a:t>Min.)</a:t>
            </a:r>
          </a:p>
          <a:p>
            <a:pPr marL="742950" indent="-285750">
              <a:spcAft>
                <a:spcPts val="600"/>
              </a:spcAft>
              <a:buFont typeface="Arial" pitchFamily="34" charset="0"/>
              <a:buChar char="•"/>
              <a:defRPr/>
            </a:pPr>
            <a:endParaRPr lang="en-US" dirty="0" smtClean="0">
              <a:latin typeface="Calibri" pitchFamily="34" charset="0"/>
            </a:endParaRPr>
          </a:p>
          <a:p>
            <a:pPr>
              <a:spcAft>
                <a:spcPts val="600"/>
              </a:spcAft>
              <a:defRPr/>
            </a:pPr>
            <a:r>
              <a:rPr lang="en-US" sz="2000" dirty="0" smtClean="0">
                <a:latin typeface="Calibri" pitchFamily="34" charset="0"/>
              </a:rPr>
              <a:t>   </a:t>
            </a:r>
            <a:endParaRPr lang="en-US" sz="2000" dirty="0">
              <a:latin typeface="Calibri" pitchFamily="34" charset="0"/>
            </a:endParaRPr>
          </a:p>
          <a:p>
            <a:pPr>
              <a:defRPr/>
            </a:pPr>
            <a:r>
              <a:rPr lang="en-US" sz="1400" dirty="0">
                <a:latin typeface="Calibri" pitchFamily="34" charset="0"/>
              </a:rPr>
              <a:t>	</a:t>
            </a:r>
            <a:endParaRPr lang="en-US" dirty="0"/>
          </a:p>
        </p:txBody>
      </p:sp>
      <p:sp>
        <p:nvSpPr>
          <p:cNvPr id="12" name="Rectangle 11"/>
          <p:cNvSpPr/>
          <p:nvPr/>
        </p:nvSpPr>
        <p:spPr>
          <a:xfrm>
            <a:off x="30480" y="1752600"/>
            <a:ext cx="2514600" cy="677108"/>
          </a:xfrm>
          <a:prstGeom prst="rect">
            <a:avLst/>
          </a:prstGeom>
        </p:spPr>
        <p:txBody>
          <a:bodyPr wrap="square">
            <a:spAutoFit/>
          </a:bodyPr>
          <a:lstStyle/>
          <a:p>
            <a:pPr algn="r">
              <a:defRPr/>
            </a:pPr>
            <a:r>
              <a:rPr lang="en-US" sz="2400" b="1" dirty="0" smtClean="0">
                <a:solidFill>
                  <a:schemeClr val="bg1">
                    <a:lumMod val="50000"/>
                  </a:schemeClr>
                </a:solidFill>
                <a:latin typeface="Calibri" pitchFamily="34" charset="0"/>
              </a:rPr>
              <a:t>Public Workshop</a:t>
            </a:r>
            <a:endParaRPr lang="en-US" sz="2400" b="1" dirty="0">
              <a:solidFill>
                <a:schemeClr val="bg1">
                  <a:lumMod val="50000"/>
                </a:schemeClr>
              </a:solidFill>
              <a:latin typeface="Calibri" pitchFamily="34" charset="0"/>
            </a:endParaRPr>
          </a:p>
          <a:p>
            <a:pPr algn="r">
              <a:defRPr/>
            </a:pPr>
            <a:r>
              <a:rPr lang="en-US" sz="1400" b="1" dirty="0" smtClean="0">
                <a:solidFill>
                  <a:schemeClr val="bg1">
                    <a:lumMod val="50000"/>
                  </a:schemeClr>
                </a:solidFill>
                <a:latin typeface="Calibri" pitchFamily="34" charset="0"/>
              </a:rPr>
              <a:t>Saturday, January 11</a:t>
            </a:r>
            <a:r>
              <a:rPr lang="en-US" sz="1400" b="1" baseline="30000" dirty="0" smtClean="0">
                <a:solidFill>
                  <a:schemeClr val="bg1">
                    <a:lumMod val="50000"/>
                  </a:schemeClr>
                </a:solidFill>
                <a:latin typeface="Calibri" pitchFamily="34" charset="0"/>
              </a:rPr>
              <a:t>th</a:t>
            </a:r>
            <a:r>
              <a:rPr lang="en-US" sz="1400" b="1" dirty="0">
                <a:solidFill>
                  <a:schemeClr val="bg1">
                    <a:lumMod val="50000"/>
                  </a:schemeClr>
                </a:solidFill>
                <a:latin typeface="Calibri" pitchFamily="34" charset="0"/>
              </a:rPr>
              <a:t>, </a:t>
            </a:r>
            <a:r>
              <a:rPr lang="en-US" sz="1400" b="1" dirty="0" smtClean="0">
                <a:solidFill>
                  <a:schemeClr val="bg1">
                    <a:lumMod val="50000"/>
                  </a:schemeClr>
                </a:solidFill>
                <a:latin typeface="Calibri" pitchFamily="34" charset="0"/>
              </a:rPr>
              <a:t>2014</a:t>
            </a:r>
            <a:endParaRPr lang="en-US" sz="1400" b="1" dirty="0">
              <a:solidFill>
                <a:schemeClr val="bg1">
                  <a:lumMod val="50000"/>
                </a:schemeClr>
              </a:solidFill>
              <a:latin typeface="Calibri" pitchFamily="34" charset="0"/>
            </a:endParaRPr>
          </a:p>
        </p:txBody>
      </p:sp>
    </p:spTree>
    <p:extLst>
      <p:ext uri="{BB962C8B-B14F-4D97-AF65-F5344CB8AC3E}">
        <p14:creationId xmlns:p14="http://schemas.microsoft.com/office/powerpoint/2010/main" xmlns="" val="22366477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9144000" cy="124968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53340" y="1249680"/>
            <a:ext cx="9144000" cy="3048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Text Box 5"/>
          <p:cNvSpPr txBox="1">
            <a:spLocks noChangeArrowheads="1"/>
          </p:cNvSpPr>
          <p:nvPr/>
        </p:nvSpPr>
        <p:spPr bwMode="auto">
          <a:xfrm>
            <a:off x="2590800" y="141684"/>
            <a:ext cx="4800600" cy="1107996"/>
          </a:xfrm>
          <a:prstGeom prst="rect">
            <a:avLst/>
          </a:prstGeom>
          <a:noFill/>
          <a:ln w="9525">
            <a:noFill/>
            <a:miter lim="800000"/>
            <a:headEnd/>
            <a:tailEnd/>
          </a:ln>
          <a:effectLst/>
        </p:spPr>
        <p:txBody>
          <a:bodyPr>
            <a:spAutoFit/>
          </a:bodyPr>
          <a:lstStyle/>
          <a:p>
            <a:pPr algn="r">
              <a:spcBef>
                <a:spcPct val="50000"/>
              </a:spcBef>
              <a:defRPr/>
            </a:pPr>
            <a:r>
              <a:rPr lang="en-US" sz="6600" b="1" dirty="0" smtClean="0">
                <a:solidFill>
                  <a:schemeClr val="accent3">
                    <a:lumMod val="75000"/>
                  </a:schemeClr>
                </a:solidFill>
                <a:latin typeface="Calibri" pitchFamily="34" charset="0"/>
              </a:rPr>
              <a:t>VISIONING</a:t>
            </a:r>
            <a:endParaRPr lang="en-US" sz="4000" b="1" dirty="0">
              <a:solidFill>
                <a:schemeClr val="accent3">
                  <a:lumMod val="75000"/>
                </a:schemeClr>
              </a:solidFill>
              <a:latin typeface="Calibri" pitchFamily="34" charset="0"/>
            </a:endParaRPr>
          </a:p>
        </p:txBody>
      </p:sp>
      <p:sp>
        <p:nvSpPr>
          <p:cNvPr id="18" name="Rectangle 17"/>
          <p:cNvSpPr/>
          <p:nvPr/>
        </p:nvSpPr>
        <p:spPr>
          <a:xfrm>
            <a:off x="-53340" y="280183"/>
            <a:ext cx="2541588" cy="830997"/>
          </a:xfrm>
          <a:prstGeom prst="rect">
            <a:avLst/>
          </a:prstGeom>
        </p:spPr>
        <p:txBody>
          <a:bodyPr>
            <a:spAutoFit/>
          </a:bodyPr>
          <a:lstStyle/>
          <a:p>
            <a:pPr algn="r">
              <a:defRPr/>
            </a:pPr>
            <a:r>
              <a:rPr lang="en-US" sz="2400" b="1" dirty="0" smtClean="0">
                <a:solidFill>
                  <a:schemeClr val="accent3">
                    <a:lumMod val="75000"/>
                  </a:schemeClr>
                </a:solidFill>
                <a:latin typeface="Calibri" pitchFamily="34" charset="0"/>
              </a:rPr>
              <a:t>Medfield State Hospital </a:t>
            </a:r>
            <a:endParaRPr lang="en-US" sz="2400" b="1" dirty="0">
              <a:solidFill>
                <a:schemeClr val="accent3">
                  <a:lumMod val="75000"/>
                </a:schemeClr>
              </a:solidFill>
            </a:endParaRPr>
          </a:p>
        </p:txBody>
      </p:sp>
      <p:sp>
        <p:nvSpPr>
          <p:cNvPr id="15" name="Rectangle 14"/>
          <p:cNvSpPr/>
          <p:nvPr/>
        </p:nvSpPr>
        <p:spPr>
          <a:xfrm>
            <a:off x="533400" y="1594691"/>
            <a:ext cx="8553450" cy="5740033"/>
          </a:xfrm>
          <a:prstGeom prst="rect">
            <a:avLst/>
          </a:prstGeom>
        </p:spPr>
        <p:txBody>
          <a:bodyPr wrap="square">
            <a:spAutoFit/>
          </a:bodyPr>
          <a:lstStyle/>
          <a:p>
            <a:pPr marL="457200">
              <a:spcBef>
                <a:spcPts val="600"/>
              </a:spcBef>
              <a:spcAft>
                <a:spcPts val="600"/>
              </a:spcAft>
              <a:defRPr/>
            </a:pPr>
            <a:r>
              <a:rPr lang="en-US" b="1" dirty="0" smtClean="0">
                <a:solidFill>
                  <a:schemeClr val="accent3">
                    <a:lumMod val="75000"/>
                  </a:schemeClr>
                </a:solidFill>
                <a:latin typeface="Calibri" pitchFamily="34" charset="0"/>
              </a:rPr>
              <a:t>Conservation and Recreation </a:t>
            </a:r>
          </a:p>
          <a:p>
            <a:pPr marL="742950" indent="-285750">
              <a:buFont typeface="Arial" pitchFamily="34" charset="0"/>
              <a:buChar char="•"/>
              <a:defRPr/>
            </a:pPr>
            <a:r>
              <a:rPr lang="en-US" sz="1400" dirty="0" smtClean="0">
                <a:latin typeface="Calibri" pitchFamily="34" charset="0"/>
              </a:rPr>
              <a:t>What areas should be preserved the way they are?  </a:t>
            </a:r>
          </a:p>
          <a:p>
            <a:pPr marL="742950" indent="-285750">
              <a:buFont typeface="Arial" pitchFamily="34" charset="0"/>
              <a:buChar char="•"/>
              <a:defRPr/>
            </a:pPr>
            <a:r>
              <a:rPr lang="en-US" sz="1400" dirty="0" smtClean="0">
                <a:latin typeface="Calibri" pitchFamily="34" charset="0"/>
              </a:rPr>
              <a:t>What landmark buildings, open spaces or views should be preserved?</a:t>
            </a:r>
          </a:p>
          <a:p>
            <a:pPr marL="742950" indent="-285750">
              <a:buFont typeface="Arial" pitchFamily="34" charset="0"/>
              <a:buChar char="•"/>
              <a:defRPr/>
            </a:pPr>
            <a:r>
              <a:rPr lang="en-US" sz="1400" dirty="0" smtClean="0">
                <a:latin typeface="Calibri" pitchFamily="34" charset="0"/>
              </a:rPr>
              <a:t>What are potential uses for open space areas?</a:t>
            </a:r>
          </a:p>
          <a:p>
            <a:pPr marL="457200">
              <a:spcBef>
                <a:spcPts val="600"/>
              </a:spcBef>
              <a:spcAft>
                <a:spcPts val="600"/>
              </a:spcAft>
              <a:defRPr/>
            </a:pPr>
            <a:r>
              <a:rPr lang="en-US" b="1" dirty="0" smtClean="0">
                <a:latin typeface="Calibri" pitchFamily="34" charset="0"/>
              </a:rPr>
              <a:t>Redevelopment</a:t>
            </a:r>
          </a:p>
          <a:p>
            <a:pPr marL="742950" indent="-285750">
              <a:spcBef>
                <a:spcPts val="600"/>
              </a:spcBef>
              <a:buFont typeface="Arial" pitchFamily="34" charset="0"/>
              <a:buChar char="•"/>
              <a:defRPr/>
            </a:pPr>
            <a:r>
              <a:rPr lang="en-US" sz="1400" dirty="0">
                <a:latin typeface="Calibri" pitchFamily="34" charset="0"/>
              </a:rPr>
              <a:t>What areas or buildings should be redeveloped?</a:t>
            </a:r>
          </a:p>
          <a:p>
            <a:pPr marL="742950" indent="-285750">
              <a:spcBef>
                <a:spcPts val="600"/>
              </a:spcBef>
              <a:buFont typeface="Arial" pitchFamily="34" charset="0"/>
              <a:buChar char="•"/>
              <a:defRPr/>
            </a:pPr>
            <a:r>
              <a:rPr lang="en-US" sz="1400" dirty="0">
                <a:latin typeface="Calibri" pitchFamily="34" charset="0"/>
              </a:rPr>
              <a:t>Are there any areas where there could be new development?</a:t>
            </a:r>
          </a:p>
          <a:p>
            <a:pPr marL="742950" indent="-285750">
              <a:spcBef>
                <a:spcPts val="600"/>
              </a:spcBef>
              <a:buFont typeface="Arial" pitchFamily="34" charset="0"/>
              <a:buChar char="•"/>
              <a:defRPr/>
            </a:pPr>
            <a:r>
              <a:rPr lang="en-US" sz="1400" dirty="0">
                <a:latin typeface="Calibri" pitchFamily="34" charset="0"/>
              </a:rPr>
              <a:t>What are potential uses for existing or new buildings?</a:t>
            </a:r>
          </a:p>
          <a:p>
            <a:pPr marL="742950" indent="-285750">
              <a:spcBef>
                <a:spcPts val="600"/>
              </a:spcBef>
              <a:buFont typeface="Arial" pitchFamily="34" charset="0"/>
              <a:buChar char="•"/>
              <a:defRPr/>
            </a:pPr>
            <a:r>
              <a:rPr lang="en-US" sz="1400" dirty="0">
                <a:latin typeface="Calibri" pitchFamily="34" charset="0"/>
              </a:rPr>
              <a:t>Where should different uses be located? </a:t>
            </a:r>
          </a:p>
          <a:p>
            <a:pPr marL="742950" indent="-285750">
              <a:buFont typeface="Arial" pitchFamily="34" charset="0"/>
              <a:buChar char="•"/>
              <a:defRPr/>
            </a:pPr>
            <a:r>
              <a:rPr lang="en-US" sz="1400" dirty="0">
                <a:latin typeface="Calibri" pitchFamily="34" charset="0"/>
              </a:rPr>
              <a:t>What should buildings look like?</a:t>
            </a:r>
          </a:p>
          <a:p>
            <a:pPr marL="457200">
              <a:spcBef>
                <a:spcPts val="600"/>
              </a:spcBef>
              <a:spcAft>
                <a:spcPts val="600"/>
              </a:spcAft>
              <a:defRPr/>
            </a:pPr>
            <a:r>
              <a:rPr lang="en-US" b="1" dirty="0">
                <a:solidFill>
                  <a:schemeClr val="accent5">
                    <a:lumMod val="75000"/>
                  </a:schemeClr>
                </a:solidFill>
                <a:latin typeface="Calibri" pitchFamily="34" charset="0"/>
              </a:rPr>
              <a:t>Access and Connectivity</a:t>
            </a:r>
          </a:p>
          <a:p>
            <a:pPr marL="742950" indent="-285750">
              <a:buFont typeface="Arial" pitchFamily="34" charset="0"/>
              <a:buChar char="•"/>
              <a:defRPr/>
            </a:pPr>
            <a:r>
              <a:rPr lang="en-US" sz="1400" dirty="0">
                <a:latin typeface="Calibri" pitchFamily="34" charset="0"/>
              </a:rPr>
              <a:t>How would you get to the site by car or bike?</a:t>
            </a:r>
          </a:p>
          <a:p>
            <a:pPr marL="742950" indent="-285750">
              <a:buFont typeface="Arial" pitchFamily="34" charset="0"/>
              <a:buChar char="•"/>
              <a:defRPr/>
            </a:pPr>
            <a:r>
              <a:rPr lang="en-US" sz="1400" dirty="0">
                <a:latin typeface="Calibri" pitchFamily="34" charset="0"/>
              </a:rPr>
              <a:t>Where to put parking? </a:t>
            </a:r>
          </a:p>
          <a:p>
            <a:pPr marL="742950" indent="-285750">
              <a:buFont typeface="Arial" pitchFamily="34" charset="0"/>
              <a:buChar char="•"/>
              <a:defRPr/>
            </a:pPr>
            <a:r>
              <a:rPr lang="en-US" sz="1400" dirty="0">
                <a:latin typeface="Calibri" pitchFamily="34" charset="0"/>
              </a:rPr>
              <a:t>Where should there be sidewalks, trails and other pedestrian connections?</a:t>
            </a:r>
          </a:p>
          <a:p>
            <a:pPr marL="457200">
              <a:spcBef>
                <a:spcPts val="600"/>
              </a:spcBef>
              <a:spcAft>
                <a:spcPts val="600"/>
              </a:spcAft>
              <a:defRPr/>
            </a:pPr>
            <a:r>
              <a:rPr lang="en-US" b="1" dirty="0">
                <a:solidFill>
                  <a:srgbClr val="FF0000"/>
                </a:solidFill>
                <a:latin typeface="Calibri" pitchFamily="34" charset="0"/>
              </a:rPr>
              <a:t>Community</a:t>
            </a:r>
          </a:p>
          <a:p>
            <a:pPr marL="742950" indent="-285750">
              <a:buFont typeface="Arial" pitchFamily="34" charset="0"/>
              <a:buChar char="•"/>
              <a:defRPr/>
            </a:pPr>
            <a:r>
              <a:rPr lang="en-US" sz="1400" dirty="0">
                <a:latin typeface="Calibri" pitchFamily="34" charset="0"/>
              </a:rPr>
              <a:t>What uses would support the life the community?</a:t>
            </a:r>
          </a:p>
          <a:p>
            <a:pPr marL="742950" indent="-285750">
              <a:buFont typeface="Arial" pitchFamily="34" charset="0"/>
              <a:buChar char="•"/>
              <a:defRPr/>
            </a:pPr>
            <a:r>
              <a:rPr lang="en-US" sz="1400" dirty="0">
                <a:latin typeface="Calibri" pitchFamily="34" charset="0"/>
              </a:rPr>
              <a:t>Where is the focus of community life?</a:t>
            </a:r>
          </a:p>
          <a:p>
            <a:pPr marL="742950" indent="-285750">
              <a:spcAft>
                <a:spcPts val="600"/>
              </a:spcAft>
              <a:buFont typeface="Arial" pitchFamily="34" charset="0"/>
              <a:buChar char="•"/>
              <a:defRPr/>
            </a:pPr>
            <a:endParaRPr lang="en-US" sz="1400" dirty="0">
              <a:latin typeface="Calibri" pitchFamily="34" charset="0"/>
            </a:endParaRPr>
          </a:p>
          <a:p>
            <a:pPr>
              <a:spcAft>
                <a:spcPts val="600"/>
              </a:spcAft>
              <a:defRPr/>
            </a:pPr>
            <a:r>
              <a:rPr lang="en-US" sz="2000" dirty="0" smtClean="0">
                <a:latin typeface="Calibri" pitchFamily="34" charset="0"/>
              </a:rPr>
              <a:t>   </a:t>
            </a:r>
            <a:endParaRPr lang="en-US" sz="2000" dirty="0">
              <a:latin typeface="Calibri" pitchFamily="34" charset="0"/>
            </a:endParaRPr>
          </a:p>
          <a:p>
            <a:pPr>
              <a:defRPr/>
            </a:pPr>
            <a:r>
              <a:rPr lang="en-US" sz="1400" dirty="0">
                <a:latin typeface="Calibri" pitchFamily="34" charset="0"/>
              </a:rPr>
              <a:t>	</a:t>
            </a:r>
            <a:endParaRPr lang="en-US" dirty="0"/>
          </a:p>
        </p:txBody>
      </p:sp>
    </p:spTree>
    <p:extLst>
      <p:ext uri="{BB962C8B-B14F-4D97-AF65-F5344CB8AC3E}">
        <p14:creationId xmlns:p14="http://schemas.microsoft.com/office/powerpoint/2010/main" xmlns="" val="303685513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9144000" cy="124968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53340" y="1249680"/>
            <a:ext cx="9144000" cy="3048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Text Box 5"/>
          <p:cNvSpPr txBox="1">
            <a:spLocks noChangeArrowheads="1"/>
          </p:cNvSpPr>
          <p:nvPr/>
        </p:nvSpPr>
        <p:spPr bwMode="auto">
          <a:xfrm>
            <a:off x="2590800" y="141684"/>
            <a:ext cx="4800600" cy="1107996"/>
          </a:xfrm>
          <a:prstGeom prst="rect">
            <a:avLst/>
          </a:prstGeom>
          <a:noFill/>
          <a:ln w="9525">
            <a:noFill/>
            <a:miter lim="800000"/>
            <a:headEnd/>
            <a:tailEnd/>
          </a:ln>
          <a:effectLst/>
        </p:spPr>
        <p:txBody>
          <a:bodyPr>
            <a:spAutoFit/>
          </a:bodyPr>
          <a:lstStyle/>
          <a:p>
            <a:pPr algn="r">
              <a:spcBef>
                <a:spcPct val="50000"/>
              </a:spcBef>
              <a:defRPr/>
            </a:pPr>
            <a:r>
              <a:rPr lang="en-US" sz="6600" b="1" dirty="0" smtClean="0">
                <a:solidFill>
                  <a:schemeClr val="accent3">
                    <a:lumMod val="75000"/>
                  </a:schemeClr>
                </a:solidFill>
                <a:latin typeface="Calibri" pitchFamily="34" charset="0"/>
              </a:rPr>
              <a:t>VISIONING</a:t>
            </a:r>
            <a:endParaRPr lang="en-US" sz="4000" b="1" dirty="0">
              <a:solidFill>
                <a:schemeClr val="accent3">
                  <a:lumMod val="75000"/>
                </a:schemeClr>
              </a:solidFill>
              <a:latin typeface="Calibri" pitchFamily="34" charset="0"/>
            </a:endParaRPr>
          </a:p>
        </p:txBody>
      </p:sp>
      <p:sp>
        <p:nvSpPr>
          <p:cNvPr id="18" name="Rectangle 17"/>
          <p:cNvSpPr/>
          <p:nvPr/>
        </p:nvSpPr>
        <p:spPr>
          <a:xfrm>
            <a:off x="-53340" y="280183"/>
            <a:ext cx="2541588" cy="830997"/>
          </a:xfrm>
          <a:prstGeom prst="rect">
            <a:avLst/>
          </a:prstGeom>
        </p:spPr>
        <p:txBody>
          <a:bodyPr>
            <a:spAutoFit/>
          </a:bodyPr>
          <a:lstStyle/>
          <a:p>
            <a:pPr algn="r">
              <a:defRPr/>
            </a:pPr>
            <a:r>
              <a:rPr lang="en-US" sz="2400" b="1" dirty="0" smtClean="0">
                <a:solidFill>
                  <a:schemeClr val="accent3">
                    <a:lumMod val="75000"/>
                  </a:schemeClr>
                </a:solidFill>
                <a:latin typeface="Calibri" pitchFamily="34" charset="0"/>
              </a:rPr>
              <a:t>Medfield State Hospital </a:t>
            </a:r>
            <a:endParaRPr lang="en-US" sz="2400" b="1" dirty="0">
              <a:solidFill>
                <a:schemeClr val="accent3">
                  <a:lumMod val="75000"/>
                </a:schemeClr>
              </a:solidFill>
            </a:endParaRPr>
          </a:p>
        </p:txBody>
      </p:sp>
      <p:pic>
        <p:nvPicPr>
          <p:cNvPr id="8" name="Content Placeholder 7" descr="MSH Survey Base Map.jpg"/>
          <p:cNvPicPr>
            <a:picLocks noGrp="1" noChangeAspect="1"/>
          </p:cNvPicPr>
          <p:nvPr>
            <p:ph idx="1"/>
          </p:nvPr>
        </p:nvPicPr>
        <p:blipFill>
          <a:blip r:embed="rId2" cstate="print"/>
          <a:stretch>
            <a:fillRect/>
          </a:stretch>
        </p:blipFill>
        <p:spPr>
          <a:xfrm>
            <a:off x="838199" y="1600200"/>
            <a:ext cx="7543801" cy="5029200"/>
          </a:xfrm>
        </p:spPr>
      </p:pic>
    </p:spTree>
    <p:extLst>
      <p:ext uri="{BB962C8B-B14F-4D97-AF65-F5344CB8AC3E}">
        <p14:creationId xmlns:p14="http://schemas.microsoft.com/office/powerpoint/2010/main" xmlns="" val="30368551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9144000" cy="124968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0" y="1249680"/>
            <a:ext cx="9144000" cy="3048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4" name="Straight Connector 13"/>
          <p:cNvCxnSpPr/>
          <p:nvPr/>
        </p:nvCxnSpPr>
        <p:spPr>
          <a:xfrm>
            <a:off x="2590800" y="0"/>
            <a:ext cx="0" cy="1402080"/>
          </a:xfrm>
          <a:prstGeom prst="line">
            <a:avLst/>
          </a:prstGeom>
          <a:ln w="19050">
            <a:solidFill>
              <a:schemeClr val="tx1">
                <a:lumMod val="65000"/>
                <a:lumOff val="3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Text Box 5"/>
          <p:cNvSpPr txBox="1">
            <a:spLocks noChangeArrowheads="1"/>
          </p:cNvSpPr>
          <p:nvPr/>
        </p:nvSpPr>
        <p:spPr bwMode="auto">
          <a:xfrm>
            <a:off x="2590800" y="141684"/>
            <a:ext cx="4800600" cy="1107996"/>
          </a:xfrm>
          <a:prstGeom prst="rect">
            <a:avLst/>
          </a:prstGeom>
          <a:noFill/>
          <a:ln w="9525">
            <a:noFill/>
            <a:miter lim="800000"/>
            <a:headEnd/>
            <a:tailEnd/>
          </a:ln>
          <a:effectLst/>
        </p:spPr>
        <p:txBody>
          <a:bodyPr>
            <a:spAutoFit/>
          </a:bodyPr>
          <a:lstStyle/>
          <a:p>
            <a:pPr algn="r">
              <a:spcBef>
                <a:spcPct val="50000"/>
              </a:spcBef>
              <a:defRPr/>
            </a:pPr>
            <a:r>
              <a:rPr lang="en-US" sz="6600" b="1" dirty="0" smtClean="0">
                <a:solidFill>
                  <a:schemeClr val="accent3">
                    <a:lumMod val="75000"/>
                  </a:schemeClr>
                </a:solidFill>
                <a:latin typeface="Calibri" pitchFamily="34" charset="0"/>
              </a:rPr>
              <a:t>VISIONING</a:t>
            </a:r>
            <a:endParaRPr lang="en-US" sz="4000" b="1" dirty="0">
              <a:solidFill>
                <a:schemeClr val="accent3">
                  <a:lumMod val="75000"/>
                </a:schemeClr>
              </a:solidFill>
              <a:latin typeface="Calibri" pitchFamily="34" charset="0"/>
            </a:endParaRPr>
          </a:p>
        </p:txBody>
      </p:sp>
      <p:sp>
        <p:nvSpPr>
          <p:cNvPr id="18" name="Rectangle 17"/>
          <p:cNvSpPr/>
          <p:nvPr/>
        </p:nvSpPr>
        <p:spPr>
          <a:xfrm>
            <a:off x="-53340" y="280183"/>
            <a:ext cx="2541588" cy="830997"/>
          </a:xfrm>
          <a:prstGeom prst="rect">
            <a:avLst/>
          </a:prstGeom>
        </p:spPr>
        <p:txBody>
          <a:bodyPr>
            <a:spAutoFit/>
          </a:bodyPr>
          <a:lstStyle/>
          <a:p>
            <a:pPr algn="r">
              <a:defRPr/>
            </a:pPr>
            <a:r>
              <a:rPr lang="en-US" sz="2400" b="1" dirty="0" smtClean="0">
                <a:solidFill>
                  <a:schemeClr val="accent3">
                    <a:lumMod val="75000"/>
                  </a:schemeClr>
                </a:solidFill>
                <a:latin typeface="Calibri" pitchFamily="34" charset="0"/>
              </a:rPr>
              <a:t>Medfield State Hospital </a:t>
            </a:r>
            <a:endParaRPr lang="en-US" sz="2400" b="1" dirty="0">
              <a:solidFill>
                <a:schemeClr val="accent3">
                  <a:lumMod val="75000"/>
                </a:schemeClr>
              </a:solidFill>
            </a:endParaRPr>
          </a:p>
        </p:txBody>
      </p:sp>
      <p:sp>
        <p:nvSpPr>
          <p:cNvPr id="12" name="Rectangle 11"/>
          <p:cNvSpPr/>
          <p:nvPr/>
        </p:nvSpPr>
        <p:spPr>
          <a:xfrm>
            <a:off x="76200" y="1608979"/>
            <a:ext cx="8610600" cy="461665"/>
          </a:xfrm>
          <a:prstGeom prst="rect">
            <a:avLst/>
          </a:prstGeom>
        </p:spPr>
        <p:txBody>
          <a:bodyPr wrap="square">
            <a:spAutoFit/>
          </a:bodyPr>
          <a:lstStyle/>
          <a:p>
            <a:pPr>
              <a:defRPr/>
            </a:pPr>
            <a:r>
              <a:rPr lang="en-US" sz="2400" b="1" dirty="0" smtClean="0">
                <a:solidFill>
                  <a:schemeClr val="bg1">
                    <a:lumMod val="50000"/>
                  </a:schemeClr>
                </a:solidFill>
                <a:latin typeface="Calibri" pitchFamily="34" charset="0"/>
              </a:rPr>
              <a:t>Base Map – Site Plan</a:t>
            </a:r>
            <a:endParaRPr lang="en-US" sz="2400" b="1" dirty="0">
              <a:solidFill>
                <a:schemeClr val="bg1">
                  <a:lumMod val="50000"/>
                </a:schemeClr>
              </a:solidFill>
              <a:latin typeface="Calibri" pitchFamily="34" charset="0"/>
            </a:endParaRPr>
          </a:p>
        </p:txBody>
      </p:sp>
      <p:pic>
        <p:nvPicPr>
          <p:cNvPr id="1026" name="Picture 2" descr="P:\13092 - Medfield State Hospital Vision Plan\Base Maps\MSH Survey Base Map.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05000" y="2043974"/>
            <a:ext cx="7086600" cy="472428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1409323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9144000" cy="124968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53340" y="1249680"/>
            <a:ext cx="9144000" cy="3048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Text Box 5"/>
          <p:cNvSpPr txBox="1">
            <a:spLocks noChangeArrowheads="1"/>
          </p:cNvSpPr>
          <p:nvPr/>
        </p:nvSpPr>
        <p:spPr bwMode="auto">
          <a:xfrm>
            <a:off x="2590800" y="141684"/>
            <a:ext cx="4800600" cy="1107996"/>
          </a:xfrm>
          <a:prstGeom prst="rect">
            <a:avLst/>
          </a:prstGeom>
          <a:noFill/>
          <a:ln w="9525">
            <a:noFill/>
            <a:miter lim="800000"/>
            <a:headEnd/>
            <a:tailEnd/>
          </a:ln>
          <a:effectLst/>
        </p:spPr>
        <p:txBody>
          <a:bodyPr>
            <a:spAutoFit/>
          </a:bodyPr>
          <a:lstStyle/>
          <a:p>
            <a:pPr algn="r">
              <a:spcBef>
                <a:spcPct val="50000"/>
              </a:spcBef>
              <a:defRPr/>
            </a:pPr>
            <a:r>
              <a:rPr lang="en-US" sz="6600" b="1" dirty="0" smtClean="0">
                <a:solidFill>
                  <a:schemeClr val="accent3">
                    <a:lumMod val="75000"/>
                  </a:schemeClr>
                </a:solidFill>
                <a:latin typeface="Calibri" pitchFamily="34" charset="0"/>
              </a:rPr>
              <a:t>VISIONING</a:t>
            </a:r>
            <a:endParaRPr lang="en-US" sz="4000" b="1" dirty="0">
              <a:solidFill>
                <a:schemeClr val="accent3">
                  <a:lumMod val="75000"/>
                </a:schemeClr>
              </a:solidFill>
              <a:latin typeface="Calibri" pitchFamily="34" charset="0"/>
            </a:endParaRPr>
          </a:p>
        </p:txBody>
      </p:sp>
      <p:sp>
        <p:nvSpPr>
          <p:cNvPr id="18" name="Rectangle 17"/>
          <p:cNvSpPr/>
          <p:nvPr/>
        </p:nvSpPr>
        <p:spPr>
          <a:xfrm>
            <a:off x="-53340" y="280183"/>
            <a:ext cx="2541588" cy="830997"/>
          </a:xfrm>
          <a:prstGeom prst="rect">
            <a:avLst/>
          </a:prstGeom>
        </p:spPr>
        <p:txBody>
          <a:bodyPr>
            <a:spAutoFit/>
          </a:bodyPr>
          <a:lstStyle/>
          <a:p>
            <a:pPr algn="r">
              <a:defRPr/>
            </a:pPr>
            <a:r>
              <a:rPr lang="en-US" sz="2400" b="1" dirty="0" smtClean="0">
                <a:solidFill>
                  <a:schemeClr val="accent3">
                    <a:lumMod val="75000"/>
                  </a:schemeClr>
                </a:solidFill>
                <a:latin typeface="Calibri" pitchFamily="34" charset="0"/>
              </a:rPr>
              <a:t>Medfield State Hospital </a:t>
            </a:r>
            <a:endParaRPr lang="en-US" sz="2400" b="1" dirty="0">
              <a:solidFill>
                <a:schemeClr val="accent3">
                  <a:lumMod val="75000"/>
                </a:schemeClr>
              </a:solidFill>
            </a:endParaRPr>
          </a:p>
        </p:txBody>
      </p:sp>
      <p:pic>
        <p:nvPicPr>
          <p:cNvPr id="12" name="Content Placeholder 11" descr="Blackwhite base.jpg"/>
          <p:cNvPicPr>
            <a:picLocks noGrp="1" noChangeAspect="1"/>
          </p:cNvPicPr>
          <p:nvPr>
            <p:ph idx="1"/>
          </p:nvPr>
        </p:nvPicPr>
        <p:blipFill>
          <a:blip r:embed="rId2" cstate="print"/>
          <a:stretch>
            <a:fillRect/>
          </a:stretch>
        </p:blipFill>
        <p:spPr>
          <a:xfrm>
            <a:off x="762000" y="1600200"/>
            <a:ext cx="3592286" cy="5029200"/>
          </a:xfrm>
        </p:spPr>
      </p:pic>
      <p:sp>
        <p:nvSpPr>
          <p:cNvPr id="13" name="TextBox 12"/>
          <p:cNvSpPr txBox="1"/>
          <p:nvPr/>
        </p:nvSpPr>
        <p:spPr>
          <a:xfrm>
            <a:off x="4953000" y="2743200"/>
            <a:ext cx="3657600" cy="2015936"/>
          </a:xfrm>
          <a:prstGeom prst="rect">
            <a:avLst/>
          </a:prstGeom>
          <a:noFill/>
        </p:spPr>
        <p:txBody>
          <a:bodyPr wrap="square" rtlCol="0">
            <a:spAutoFit/>
          </a:bodyPr>
          <a:lstStyle/>
          <a:p>
            <a:pPr marL="457200">
              <a:spcBef>
                <a:spcPts val="600"/>
              </a:spcBef>
              <a:spcAft>
                <a:spcPts val="600"/>
              </a:spcAft>
              <a:defRPr/>
            </a:pPr>
            <a:r>
              <a:rPr lang="en-US" b="1" dirty="0" smtClean="0">
                <a:solidFill>
                  <a:schemeClr val="accent3">
                    <a:lumMod val="75000"/>
                  </a:schemeClr>
                </a:solidFill>
                <a:latin typeface="Calibri" pitchFamily="34" charset="0"/>
              </a:rPr>
              <a:t>Conservation and Recreation </a:t>
            </a:r>
          </a:p>
          <a:p>
            <a:pPr marL="457200">
              <a:spcBef>
                <a:spcPts val="600"/>
              </a:spcBef>
              <a:spcAft>
                <a:spcPts val="600"/>
              </a:spcAft>
              <a:defRPr/>
            </a:pPr>
            <a:r>
              <a:rPr lang="en-US" b="1" dirty="0" smtClean="0">
                <a:latin typeface="Calibri" pitchFamily="34" charset="0"/>
              </a:rPr>
              <a:t>Redevelopment</a:t>
            </a:r>
            <a:endParaRPr lang="en-US" b="1" dirty="0" smtClean="0">
              <a:latin typeface="Calibri" pitchFamily="34" charset="0"/>
            </a:endParaRPr>
          </a:p>
          <a:p>
            <a:pPr marL="457200">
              <a:spcBef>
                <a:spcPts val="600"/>
              </a:spcBef>
              <a:spcAft>
                <a:spcPts val="600"/>
              </a:spcAft>
              <a:defRPr/>
            </a:pPr>
            <a:r>
              <a:rPr lang="en-US" b="1" dirty="0" smtClean="0">
                <a:solidFill>
                  <a:schemeClr val="accent5">
                    <a:lumMod val="75000"/>
                  </a:schemeClr>
                </a:solidFill>
                <a:latin typeface="Calibri" pitchFamily="34" charset="0"/>
              </a:rPr>
              <a:t>Access </a:t>
            </a:r>
            <a:r>
              <a:rPr lang="en-US" b="1" dirty="0" smtClean="0">
                <a:solidFill>
                  <a:schemeClr val="accent5">
                    <a:lumMod val="75000"/>
                  </a:schemeClr>
                </a:solidFill>
                <a:latin typeface="Calibri" pitchFamily="34" charset="0"/>
              </a:rPr>
              <a:t>and Connectivity</a:t>
            </a:r>
          </a:p>
          <a:p>
            <a:pPr marL="457200">
              <a:spcBef>
                <a:spcPts val="600"/>
              </a:spcBef>
              <a:spcAft>
                <a:spcPts val="600"/>
              </a:spcAft>
              <a:defRPr/>
            </a:pPr>
            <a:r>
              <a:rPr lang="en-US" b="1" dirty="0" smtClean="0">
                <a:solidFill>
                  <a:srgbClr val="FF0000"/>
                </a:solidFill>
                <a:latin typeface="Calibri" pitchFamily="34" charset="0"/>
              </a:rPr>
              <a:t>Community</a:t>
            </a:r>
            <a:endParaRPr lang="en-US" b="1" dirty="0" smtClean="0">
              <a:solidFill>
                <a:srgbClr val="FF0000"/>
              </a:solidFill>
              <a:latin typeface="Calibri" pitchFamily="34" charset="0"/>
            </a:endParaRPr>
          </a:p>
          <a:p>
            <a:endParaRPr lang="en-US" dirty="0"/>
          </a:p>
        </p:txBody>
      </p:sp>
    </p:spTree>
    <p:extLst>
      <p:ext uri="{BB962C8B-B14F-4D97-AF65-F5344CB8AC3E}">
        <p14:creationId xmlns:p14="http://schemas.microsoft.com/office/powerpoint/2010/main" xmlns="" val="30368551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9144000" cy="124968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53340" y="1249680"/>
            <a:ext cx="9144000" cy="3048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4" name="Straight Connector 13"/>
          <p:cNvCxnSpPr/>
          <p:nvPr/>
        </p:nvCxnSpPr>
        <p:spPr>
          <a:xfrm>
            <a:off x="2590800" y="0"/>
            <a:ext cx="0" cy="6858000"/>
          </a:xfrm>
          <a:prstGeom prst="line">
            <a:avLst/>
          </a:prstGeom>
          <a:ln w="19050">
            <a:solidFill>
              <a:schemeClr val="tx1">
                <a:lumMod val="65000"/>
                <a:lumOff val="3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055" name="Picture 4" descr="C:\Documents and Settings\Administrator\My Documents\LA Work\Dodson&amp;Flinker Log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2890" y="6323795"/>
            <a:ext cx="22098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6" name="Picture 5"/>
          <p:cNvPicPr>
            <a:picLocks noChangeAspect="1" noChangeArrowheads="1"/>
          </p:cNvPicPr>
          <p:nvPr/>
        </p:nvPicPr>
        <p:blipFill>
          <a:blip r:embed="rId3" cstate="print">
            <a:grayscl/>
            <a:extLst>
              <a:ext uri="{28A0092B-C50C-407E-A947-70E740481C1C}">
                <a14:useLocalDpi xmlns:a14="http://schemas.microsoft.com/office/drawing/2010/main" xmlns="" val="0"/>
              </a:ext>
            </a:extLst>
          </a:blip>
          <a:srcRect l="23808" t="19048" r="51428" b="74095"/>
          <a:stretch>
            <a:fillRect/>
          </a:stretch>
        </p:blipFill>
        <p:spPr bwMode="auto">
          <a:xfrm>
            <a:off x="186690" y="5914220"/>
            <a:ext cx="23622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Text Box 5"/>
          <p:cNvSpPr txBox="1">
            <a:spLocks noChangeArrowheads="1"/>
          </p:cNvSpPr>
          <p:nvPr/>
        </p:nvSpPr>
        <p:spPr bwMode="auto">
          <a:xfrm>
            <a:off x="2590800" y="141684"/>
            <a:ext cx="4800600" cy="1107996"/>
          </a:xfrm>
          <a:prstGeom prst="rect">
            <a:avLst/>
          </a:prstGeom>
          <a:noFill/>
          <a:ln w="9525">
            <a:noFill/>
            <a:miter lim="800000"/>
            <a:headEnd/>
            <a:tailEnd/>
          </a:ln>
          <a:effectLst/>
        </p:spPr>
        <p:txBody>
          <a:bodyPr>
            <a:spAutoFit/>
          </a:bodyPr>
          <a:lstStyle/>
          <a:p>
            <a:pPr algn="r">
              <a:spcBef>
                <a:spcPct val="50000"/>
              </a:spcBef>
              <a:defRPr/>
            </a:pPr>
            <a:r>
              <a:rPr lang="en-US" sz="6600" b="1" dirty="0" smtClean="0">
                <a:solidFill>
                  <a:schemeClr val="accent3">
                    <a:lumMod val="75000"/>
                  </a:schemeClr>
                </a:solidFill>
                <a:latin typeface="Calibri" pitchFamily="34" charset="0"/>
              </a:rPr>
              <a:t>VISIONING</a:t>
            </a:r>
            <a:endParaRPr lang="en-US" sz="4000" b="1" dirty="0">
              <a:solidFill>
                <a:schemeClr val="accent3">
                  <a:lumMod val="75000"/>
                </a:schemeClr>
              </a:solidFill>
              <a:latin typeface="Calibri" pitchFamily="34" charset="0"/>
            </a:endParaRPr>
          </a:p>
        </p:txBody>
      </p:sp>
      <p:sp>
        <p:nvSpPr>
          <p:cNvPr id="18" name="Rectangle 17"/>
          <p:cNvSpPr/>
          <p:nvPr/>
        </p:nvSpPr>
        <p:spPr>
          <a:xfrm>
            <a:off x="-53340" y="280183"/>
            <a:ext cx="2541588" cy="830997"/>
          </a:xfrm>
          <a:prstGeom prst="rect">
            <a:avLst/>
          </a:prstGeom>
        </p:spPr>
        <p:txBody>
          <a:bodyPr>
            <a:spAutoFit/>
          </a:bodyPr>
          <a:lstStyle/>
          <a:p>
            <a:pPr algn="r">
              <a:defRPr/>
            </a:pPr>
            <a:r>
              <a:rPr lang="en-US" sz="2400" b="1" dirty="0" smtClean="0">
                <a:solidFill>
                  <a:schemeClr val="accent3">
                    <a:lumMod val="75000"/>
                  </a:schemeClr>
                </a:solidFill>
                <a:latin typeface="Calibri" pitchFamily="34" charset="0"/>
              </a:rPr>
              <a:t>Medfield State Hospital </a:t>
            </a:r>
            <a:endParaRPr lang="en-US" sz="2400" b="1" dirty="0">
              <a:solidFill>
                <a:schemeClr val="accent3">
                  <a:lumMod val="75000"/>
                </a:schemeClr>
              </a:solidFill>
            </a:endParaRPr>
          </a:p>
        </p:txBody>
      </p:sp>
      <p:sp>
        <p:nvSpPr>
          <p:cNvPr id="15" name="Rectangle 14"/>
          <p:cNvSpPr/>
          <p:nvPr/>
        </p:nvSpPr>
        <p:spPr>
          <a:xfrm>
            <a:off x="2594610" y="2110204"/>
            <a:ext cx="6496050" cy="2708434"/>
          </a:xfrm>
          <a:prstGeom prst="rect">
            <a:avLst/>
          </a:prstGeom>
        </p:spPr>
        <p:txBody>
          <a:bodyPr wrap="square">
            <a:spAutoFit/>
          </a:bodyPr>
          <a:lstStyle/>
          <a:p>
            <a:pPr>
              <a:spcAft>
                <a:spcPts val="600"/>
              </a:spcAft>
              <a:defRPr/>
            </a:pPr>
            <a:r>
              <a:rPr lang="en-US" dirty="0" smtClean="0">
                <a:latin typeface="Calibri" pitchFamily="34" charset="0"/>
              </a:rPr>
              <a:t>  </a:t>
            </a:r>
            <a:endParaRPr lang="en-US" dirty="0">
              <a:latin typeface="Calibri" pitchFamily="34" charset="0"/>
            </a:endParaRPr>
          </a:p>
          <a:p>
            <a:pPr>
              <a:spcAft>
                <a:spcPts val="600"/>
              </a:spcAft>
              <a:defRPr/>
            </a:pPr>
            <a:r>
              <a:rPr lang="en-US" sz="2400" b="1" dirty="0" smtClean="0">
                <a:latin typeface="Calibri" pitchFamily="34" charset="0"/>
              </a:rPr>
              <a:t>WORKSHOP WRAP UP</a:t>
            </a:r>
          </a:p>
          <a:p>
            <a:pPr marL="742950" indent="-285750">
              <a:spcBef>
                <a:spcPts val="600"/>
              </a:spcBef>
              <a:spcAft>
                <a:spcPts val="600"/>
              </a:spcAft>
              <a:buFont typeface="Arial" pitchFamily="34" charset="0"/>
              <a:buChar char="•"/>
              <a:defRPr/>
            </a:pPr>
            <a:r>
              <a:rPr lang="en-US" b="1" dirty="0" smtClean="0">
                <a:latin typeface="Calibri" pitchFamily="34" charset="0"/>
              </a:rPr>
              <a:t>Next Steps</a:t>
            </a:r>
          </a:p>
          <a:p>
            <a:pPr marL="742950" indent="-285750">
              <a:spcBef>
                <a:spcPts val="600"/>
              </a:spcBef>
              <a:spcAft>
                <a:spcPts val="600"/>
              </a:spcAft>
              <a:buFont typeface="Arial" pitchFamily="34" charset="0"/>
              <a:buChar char="•"/>
              <a:defRPr/>
            </a:pPr>
            <a:r>
              <a:rPr lang="en-US" b="1" dirty="0" smtClean="0">
                <a:latin typeface="Calibri" pitchFamily="34" charset="0"/>
              </a:rPr>
              <a:t>Adjournment</a:t>
            </a:r>
          </a:p>
          <a:p>
            <a:pPr marL="742950" indent="-285750">
              <a:spcAft>
                <a:spcPts val="600"/>
              </a:spcAft>
              <a:buFont typeface="Arial" pitchFamily="34" charset="0"/>
              <a:buChar char="•"/>
              <a:defRPr/>
            </a:pPr>
            <a:endParaRPr lang="en-US" dirty="0" smtClean="0">
              <a:latin typeface="Calibri" pitchFamily="34" charset="0"/>
            </a:endParaRPr>
          </a:p>
          <a:p>
            <a:pPr>
              <a:spcAft>
                <a:spcPts val="600"/>
              </a:spcAft>
              <a:defRPr/>
            </a:pPr>
            <a:r>
              <a:rPr lang="en-US" sz="2000" dirty="0" smtClean="0">
                <a:latin typeface="Calibri" pitchFamily="34" charset="0"/>
              </a:rPr>
              <a:t>   </a:t>
            </a:r>
            <a:endParaRPr lang="en-US" sz="2000" dirty="0">
              <a:latin typeface="Calibri" pitchFamily="34" charset="0"/>
            </a:endParaRPr>
          </a:p>
          <a:p>
            <a:pPr>
              <a:defRPr/>
            </a:pPr>
            <a:r>
              <a:rPr lang="en-US" sz="1400" dirty="0">
                <a:latin typeface="Calibri" pitchFamily="34" charset="0"/>
              </a:rPr>
              <a:t>	</a:t>
            </a:r>
            <a:endParaRPr lang="en-US" dirty="0"/>
          </a:p>
        </p:txBody>
      </p:sp>
      <p:sp>
        <p:nvSpPr>
          <p:cNvPr id="12" name="Rectangle 11"/>
          <p:cNvSpPr/>
          <p:nvPr/>
        </p:nvSpPr>
        <p:spPr>
          <a:xfrm>
            <a:off x="30480" y="1752600"/>
            <a:ext cx="2514600" cy="677108"/>
          </a:xfrm>
          <a:prstGeom prst="rect">
            <a:avLst/>
          </a:prstGeom>
        </p:spPr>
        <p:txBody>
          <a:bodyPr wrap="square">
            <a:spAutoFit/>
          </a:bodyPr>
          <a:lstStyle/>
          <a:p>
            <a:pPr algn="r">
              <a:defRPr/>
            </a:pPr>
            <a:r>
              <a:rPr lang="en-US" sz="2400" b="1" dirty="0" smtClean="0">
                <a:solidFill>
                  <a:schemeClr val="bg1">
                    <a:lumMod val="50000"/>
                  </a:schemeClr>
                </a:solidFill>
                <a:latin typeface="Calibri" pitchFamily="34" charset="0"/>
              </a:rPr>
              <a:t>Public Workshop</a:t>
            </a:r>
            <a:endParaRPr lang="en-US" sz="2400" b="1" dirty="0">
              <a:solidFill>
                <a:schemeClr val="bg1">
                  <a:lumMod val="50000"/>
                </a:schemeClr>
              </a:solidFill>
              <a:latin typeface="Calibri" pitchFamily="34" charset="0"/>
            </a:endParaRPr>
          </a:p>
          <a:p>
            <a:pPr algn="r">
              <a:defRPr/>
            </a:pPr>
            <a:r>
              <a:rPr lang="en-US" sz="1400" b="1" dirty="0" smtClean="0">
                <a:solidFill>
                  <a:schemeClr val="bg1">
                    <a:lumMod val="50000"/>
                  </a:schemeClr>
                </a:solidFill>
                <a:latin typeface="Calibri" pitchFamily="34" charset="0"/>
              </a:rPr>
              <a:t>Saturday, January 11</a:t>
            </a:r>
            <a:r>
              <a:rPr lang="en-US" sz="1400" b="1" baseline="30000" dirty="0" smtClean="0">
                <a:solidFill>
                  <a:schemeClr val="bg1">
                    <a:lumMod val="50000"/>
                  </a:schemeClr>
                </a:solidFill>
                <a:latin typeface="Calibri" pitchFamily="34" charset="0"/>
              </a:rPr>
              <a:t>th</a:t>
            </a:r>
            <a:r>
              <a:rPr lang="en-US" sz="1400" b="1" dirty="0">
                <a:solidFill>
                  <a:schemeClr val="bg1">
                    <a:lumMod val="50000"/>
                  </a:schemeClr>
                </a:solidFill>
                <a:latin typeface="Calibri" pitchFamily="34" charset="0"/>
              </a:rPr>
              <a:t>, </a:t>
            </a:r>
            <a:r>
              <a:rPr lang="en-US" sz="1400" b="1" dirty="0" smtClean="0">
                <a:solidFill>
                  <a:schemeClr val="bg1">
                    <a:lumMod val="50000"/>
                  </a:schemeClr>
                </a:solidFill>
                <a:latin typeface="Calibri" pitchFamily="34" charset="0"/>
              </a:rPr>
              <a:t>2014</a:t>
            </a:r>
            <a:endParaRPr lang="en-US" sz="1400" b="1" dirty="0">
              <a:solidFill>
                <a:schemeClr val="bg1">
                  <a:lumMod val="50000"/>
                </a:schemeClr>
              </a:solidFill>
              <a:latin typeface="Calibri" pitchFamily="34" charset="0"/>
            </a:endParaRPr>
          </a:p>
        </p:txBody>
      </p:sp>
      <p:sp>
        <p:nvSpPr>
          <p:cNvPr id="11" name="Rectangle 10"/>
          <p:cNvSpPr/>
          <p:nvPr/>
        </p:nvSpPr>
        <p:spPr>
          <a:xfrm>
            <a:off x="3124200" y="5257800"/>
            <a:ext cx="5334000" cy="461665"/>
          </a:xfrm>
          <a:prstGeom prst="rect">
            <a:avLst/>
          </a:prstGeom>
        </p:spPr>
        <p:txBody>
          <a:bodyPr wrap="square">
            <a:spAutoFit/>
          </a:bodyPr>
          <a:lstStyle/>
          <a:p>
            <a:pPr algn="r">
              <a:defRPr/>
            </a:pPr>
            <a:r>
              <a:rPr lang="en-US" sz="2400" b="1" dirty="0" smtClean="0">
                <a:solidFill>
                  <a:schemeClr val="accent3">
                    <a:lumMod val="75000"/>
                  </a:schemeClr>
                </a:solidFill>
                <a:latin typeface="Calibri" pitchFamily="34" charset="0"/>
              </a:rPr>
              <a:t>Thank You for Your Participation!</a:t>
            </a:r>
            <a:endParaRPr lang="en-US" sz="2400" b="1" dirty="0">
              <a:solidFill>
                <a:schemeClr val="accent3">
                  <a:lumMod val="75000"/>
                </a:schemeClr>
              </a:solidFill>
              <a:latin typeface="Calibri" pitchFamily="34" charset="0"/>
            </a:endParaRPr>
          </a:p>
        </p:txBody>
      </p:sp>
    </p:spTree>
    <p:extLst>
      <p:ext uri="{BB962C8B-B14F-4D97-AF65-F5344CB8AC3E}">
        <p14:creationId xmlns:p14="http://schemas.microsoft.com/office/powerpoint/2010/main" xmlns="" val="288185280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9144000" cy="124968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53340" y="1249680"/>
            <a:ext cx="9144000" cy="3048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4" name="Straight Connector 13"/>
          <p:cNvCxnSpPr/>
          <p:nvPr/>
        </p:nvCxnSpPr>
        <p:spPr>
          <a:xfrm>
            <a:off x="2590800" y="0"/>
            <a:ext cx="0" cy="6858000"/>
          </a:xfrm>
          <a:prstGeom prst="line">
            <a:avLst/>
          </a:prstGeom>
          <a:ln w="19050">
            <a:solidFill>
              <a:schemeClr val="tx1">
                <a:lumMod val="65000"/>
                <a:lumOff val="3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055" name="Picture 4" descr="C:\Documents and Settings\Administrator\My Documents\LA Work\Dodson&amp;Flinker Log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2890" y="6323795"/>
            <a:ext cx="22098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6" name="Picture 5"/>
          <p:cNvPicPr>
            <a:picLocks noChangeAspect="1" noChangeArrowheads="1"/>
          </p:cNvPicPr>
          <p:nvPr/>
        </p:nvPicPr>
        <p:blipFill>
          <a:blip r:embed="rId3" cstate="print">
            <a:grayscl/>
            <a:extLst>
              <a:ext uri="{28A0092B-C50C-407E-A947-70E740481C1C}">
                <a14:useLocalDpi xmlns:a14="http://schemas.microsoft.com/office/drawing/2010/main" xmlns="" val="0"/>
              </a:ext>
            </a:extLst>
          </a:blip>
          <a:srcRect l="23808" t="19048" r="51428" b="74095"/>
          <a:stretch>
            <a:fillRect/>
          </a:stretch>
        </p:blipFill>
        <p:spPr bwMode="auto">
          <a:xfrm>
            <a:off x="186690" y="5914220"/>
            <a:ext cx="23622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Text Box 5"/>
          <p:cNvSpPr txBox="1">
            <a:spLocks noChangeArrowheads="1"/>
          </p:cNvSpPr>
          <p:nvPr/>
        </p:nvSpPr>
        <p:spPr bwMode="auto">
          <a:xfrm>
            <a:off x="2590800" y="141684"/>
            <a:ext cx="4800600" cy="1107996"/>
          </a:xfrm>
          <a:prstGeom prst="rect">
            <a:avLst/>
          </a:prstGeom>
          <a:noFill/>
          <a:ln w="9525">
            <a:noFill/>
            <a:miter lim="800000"/>
            <a:headEnd/>
            <a:tailEnd/>
          </a:ln>
          <a:effectLst/>
        </p:spPr>
        <p:txBody>
          <a:bodyPr>
            <a:spAutoFit/>
          </a:bodyPr>
          <a:lstStyle/>
          <a:p>
            <a:pPr algn="r">
              <a:spcBef>
                <a:spcPct val="50000"/>
              </a:spcBef>
              <a:defRPr/>
            </a:pPr>
            <a:r>
              <a:rPr lang="en-US" sz="6600" b="1" dirty="0" smtClean="0">
                <a:solidFill>
                  <a:schemeClr val="accent3">
                    <a:lumMod val="75000"/>
                  </a:schemeClr>
                </a:solidFill>
                <a:latin typeface="Calibri" pitchFamily="34" charset="0"/>
              </a:rPr>
              <a:t>VISIONING</a:t>
            </a:r>
            <a:endParaRPr lang="en-US" sz="4000" b="1" dirty="0">
              <a:solidFill>
                <a:schemeClr val="accent3">
                  <a:lumMod val="75000"/>
                </a:schemeClr>
              </a:solidFill>
              <a:latin typeface="Calibri" pitchFamily="34" charset="0"/>
            </a:endParaRPr>
          </a:p>
        </p:txBody>
      </p:sp>
      <p:sp>
        <p:nvSpPr>
          <p:cNvPr id="18" name="Rectangle 17"/>
          <p:cNvSpPr/>
          <p:nvPr/>
        </p:nvSpPr>
        <p:spPr>
          <a:xfrm>
            <a:off x="-53340" y="280183"/>
            <a:ext cx="2541588" cy="830997"/>
          </a:xfrm>
          <a:prstGeom prst="rect">
            <a:avLst/>
          </a:prstGeom>
        </p:spPr>
        <p:txBody>
          <a:bodyPr>
            <a:spAutoFit/>
          </a:bodyPr>
          <a:lstStyle/>
          <a:p>
            <a:pPr algn="r">
              <a:defRPr/>
            </a:pPr>
            <a:r>
              <a:rPr lang="en-US" sz="2400" b="1" dirty="0" smtClean="0">
                <a:solidFill>
                  <a:schemeClr val="accent3">
                    <a:lumMod val="75000"/>
                  </a:schemeClr>
                </a:solidFill>
                <a:latin typeface="Calibri" pitchFamily="34" charset="0"/>
              </a:rPr>
              <a:t>Medfield State Hospital </a:t>
            </a:r>
            <a:endParaRPr lang="en-US" sz="2400" b="1" dirty="0">
              <a:solidFill>
                <a:schemeClr val="accent3">
                  <a:lumMod val="75000"/>
                </a:schemeClr>
              </a:solidFill>
            </a:endParaRPr>
          </a:p>
        </p:txBody>
      </p:sp>
      <p:sp>
        <p:nvSpPr>
          <p:cNvPr id="15" name="Rectangle 14"/>
          <p:cNvSpPr/>
          <p:nvPr/>
        </p:nvSpPr>
        <p:spPr>
          <a:xfrm>
            <a:off x="2647950" y="1736824"/>
            <a:ext cx="6343650" cy="754053"/>
          </a:xfrm>
          <a:prstGeom prst="rect">
            <a:avLst/>
          </a:prstGeom>
        </p:spPr>
        <p:txBody>
          <a:bodyPr wrap="square">
            <a:spAutoFit/>
          </a:bodyPr>
          <a:lstStyle/>
          <a:p>
            <a:pPr>
              <a:spcAft>
                <a:spcPts val="600"/>
              </a:spcAft>
              <a:defRPr/>
            </a:pPr>
            <a:r>
              <a:rPr lang="en-US" sz="2400" dirty="0" smtClean="0">
                <a:latin typeface="Calibri" pitchFamily="34" charset="0"/>
              </a:rPr>
              <a:t>  </a:t>
            </a:r>
            <a:r>
              <a:rPr lang="en-US" sz="2400" b="1" dirty="0" smtClean="0">
                <a:latin typeface="Calibri" pitchFamily="34" charset="0"/>
              </a:rPr>
              <a:t>STATE HOSPITAL ADVISORY COMMITTEE (SHAC)</a:t>
            </a:r>
            <a:r>
              <a:rPr lang="en-US" sz="2000" dirty="0" smtClean="0">
                <a:latin typeface="Calibri" pitchFamily="34" charset="0"/>
              </a:rPr>
              <a:t>  </a:t>
            </a:r>
            <a:endParaRPr lang="en-US" sz="2000" dirty="0">
              <a:latin typeface="Calibri" pitchFamily="34" charset="0"/>
            </a:endParaRPr>
          </a:p>
          <a:p>
            <a:pPr>
              <a:defRPr/>
            </a:pPr>
            <a:r>
              <a:rPr lang="en-US" sz="1400" dirty="0">
                <a:latin typeface="Calibri" pitchFamily="34" charset="0"/>
              </a:rPr>
              <a:t>	</a:t>
            </a:r>
            <a:endParaRPr lang="en-US" dirty="0"/>
          </a:p>
        </p:txBody>
      </p:sp>
      <p:sp>
        <p:nvSpPr>
          <p:cNvPr id="11" name="Rectangle 10"/>
          <p:cNvSpPr/>
          <p:nvPr/>
        </p:nvSpPr>
        <p:spPr>
          <a:xfrm>
            <a:off x="53340" y="1775296"/>
            <a:ext cx="2514600" cy="677108"/>
          </a:xfrm>
          <a:prstGeom prst="rect">
            <a:avLst/>
          </a:prstGeom>
        </p:spPr>
        <p:txBody>
          <a:bodyPr wrap="square">
            <a:spAutoFit/>
          </a:bodyPr>
          <a:lstStyle/>
          <a:p>
            <a:pPr algn="r">
              <a:defRPr/>
            </a:pPr>
            <a:r>
              <a:rPr lang="en-US" sz="2400" b="1" dirty="0" smtClean="0">
                <a:solidFill>
                  <a:schemeClr val="bg1">
                    <a:lumMod val="50000"/>
                  </a:schemeClr>
                </a:solidFill>
                <a:latin typeface="Calibri" pitchFamily="34" charset="0"/>
              </a:rPr>
              <a:t>Public Workshop</a:t>
            </a:r>
            <a:endParaRPr lang="en-US" sz="2400" b="1" dirty="0">
              <a:solidFill>
                <a:schemeClr val="bg1">
                  <a:lumMod val="50000"/>
                </a:schemeClr>
              </a:solidFill>
              <a:latin typeface="Calibri" pitchFamily="34" charset="0"/>
            </a:endParaRPr>
          </a:p>
          <a:p>
            <a:pPr algn="r">
              <a:defRPr/>
            </a:pPr>
            <a:r>
              <a:rPr lang="en-US" sz="1400" b="1" dirty="0" smtClean="0">
                <a:solidFill>
                  <a:schemeClr val="bg1">
                    <a:lumMod val="50000"/>
                  </a:schemeClr>
                </a:solidFill>
                <a:latin typeface="Calibri" pitchFamily="34" charset="0"/>
              </a:rPr>
              <a:t>Saturday, January 11</a:t>
            </a:r>
            <a:r>
              <a:rPr lang="en-US" sz="1400" b="1" baseline="30000" dirty="0" smtClean="0">
                <a:solidFill>
                  <a:schemeClr val="bg1">
                    <a:lumMod val="50000"/>
                  </a:schemeClr>
                </a:solidFill>
                <a:latin typeface="Calibri" pitchFamily="34" charset="0"/>
              </a:rPr>
              <a:t>th</a:t>
            </a:r>
            <a:r>
              <a:rPr lang="en-US" sz="1400" b="1" dirty="0">
                <a:solidFill>
                  <a:schemeClr val="bg1">
                    <a:lumMod val="50000"/>
                  </a:schemeClr>
                </a:solidFill>
                <a:latin typeface="Calibri" pitchFamily="34" charset="0"/>
              </a:rPr>
              <a:t>, </a:t>
            </a:r>
            <a:r>
              <a:rPr lang="en-US" sz="1400" b="1" dirty="0" smtClean="0">
                <a:solidFill>
                  <a:schemeClr val="bg1">
                    <a:lumMod val="50000"/>
                  </a:schemeClr>
                </a:solidFill>
                <a:latin typeface="Calibri" pitchFamily="34" charset="0"/>
              </a:rPr>
              <a:t>2014</a:t>
            </a:r>
            <a:endParaRPr lang="en-US" sz="1400" b="1" dirty="0">
              <a:solidFill>
                <a:schemeClr val="bg1">
                  <a:lumMod val="50000"/>
                </a:schemeClr>
              </a:solidFill>
              <a:latin typeface="Calibri" pitchFamily="34" charset="0"/>
            </a:endParaRPr>
          </a:p>
        </p:txBody>
      </p:sp>
      <p:sp>
        <p:nvSpPr>
          <p:cNvPr id="2" name="Rectangle 1"/>
          <p:cNvSpPr/>
          <p:nvPr/>
        </p:nvSpPr>
        <p:spPr>
          <a:xfrm>
            <a:off x="2971800" y="2583664"/>
            <a:ext cx="4572000" cy="3970318"/>
          </a:xfrm>
          <a:prstGeom prst="rect">
            <a:avLst/>
          </a:prstGeom>
        </p:spPr>
        <p:txBody>
          <a:bodyPr>
            <a:spAutoFit/>
          </a:bodyPr>
          <a:lstStyle/>
          <a:p>
            <a:r>
              <a:rPr lang="en-US" dirty="0"/>
              <a:t>Stephen Nolan, Chair            </a:t>
            </a:r>
          </a:p>
          <a:p>
            <a:r>
              <a:rPr lang="en-US" dirty="0"/>
              <a:t>Kenneth Richard          </a:t>
            </a:r>
          </a:p>
          <a:p>
            <a:r>
              <a:rPr lang="en-US" dirty="0"/>
              <a:t>James </a:t>
            </a:r>
            <a:r>
              <a:rPr lang="en-US" dirty="0" err="1"/>
              <a:t>Rohnstock</a:t>
            </a:r>
            <a:r>
              <a:rPr lang="en-US" dirty="0"/>
              <a:t>                   </a:t>
            </a:r>
          </a:p>
          <a:p>
            <a:r>
              <a:rPr lang="en-US" dirty="0"/>
              <a:t>Scott Colwell                          </a:t>
            </a:r>
          </a:p>
          <a:p>
            <a:r>
              <a:rPr lang="en-US" dirty="0"/>
              <a:t>Roberta Lynch              </a:t>
            </a:r>
          </a:p>
          <a:p>
            <a:r>
              <a:rPr lang="en-US" dirty="0"/>
              <a:t>John Harney                                       </a:t>
            </a:r>
          </a:p>
          <a:p>
            <a:r>
              <a:rPr lang="en-US" dirty="0"/>
              <a:t>Marc </a:t>
            </a:r>
            <a:r>
              <a:rPr lang="en-US" dirty="0" err="1"/>
              <a:t>Verreault</a:t>
            </a:r>
            <a:r>
              <a:rPr lang="en-US" dirty="0"/>
              <a:t>             </a:t>
            </a:r>
          </a:p>
          <a:p>
            <a:r>
              <a:rPr lang="en-US" dirty="0"/>
              <a:t>Kerry McCormack                  </a:t>
            </a:r>
          </a:p>
          <a:p>
            <a:r>
              <a:rPr lang="en-US" dirty="0"/>
              <a:t>Robert Ingram              </a:t>
            </a:r>
          </a:p>
          <a:p>
            <a:r>
              <a:rPr lang="en-US" dirty="0"/>
              <a:t>Gus </a:t>
            </a:r>
            <a:r>
              <a:rPr lang="en-US" dirty="0" err="1"/>
              <a:t>Murby</a:t>
            </a:r>
            <a:r>
              <a:rPr lang="en-US" dirty="0"/>
              <a:t>          </a:t>
            </a:r>
          </a:p>
          <a:p>
            <a:r>
              <a:rPr lang="en-US" dirty="0"/>
              <a:t>Stephen Browne          </a:t>
            </a:r>
          </a:p>
          <a:p>
            <a:r>
              <a:rPr lang="en-US" dirty="0"/>
              <a:t>Gil Rodgers                   </a:t>
            </a:r>
          </a:p>
          <a:p>
            <a:r>
              <a:rPr lang="en-US" dirty="0"/>
              <a:t>Rosamond Smythe                </a:t>
            </a:r>
          </a:p>
          <a:p>
            <a:r>
              <a:rPr lang="en-US" dirty="0"/>
              <a:t>Alec Stevens                 </a:t>
            </a:r>
          </a:p>
        </p:txBody>
      </p:sp>
    </p:spTree>
    <p:extLst>
      <p:ext uri="{BB962C8B-B14F-4D97-AF65-F5344CB8AC3E}">
        <p14:creationId xmlns:p14="http://schemas.microsoft.com/office/powerpoint/2010/main" xmlns="" val="267397005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600201"/>
            <a:ext cx="8229600" cy="1066800"/>
          </a:xfrm>
        </p:spPr>
        <p:txBody>
          <a:bodyPr>
            <a:normAutofit/>
          </a:bodyPr>
          <a:lstStyle/>
          <a:p>
            <a:pPr marL="0" indent="0" algn="ctr">
              <a:buNone/>
            </a:pPr>
            <a:r>
              <a:rPr lang="en-US" sz="6000" dirty="0" smtClean="0"/>
              <a:t>IMAGES OF MSH</a:t>
            </a:r>
            <a:endParaRPr lang="en-US" sz="6000" dirty="0"/>
          </a:p>
        </p:txBody>
      </p:sp>
    </p:spTree>
    <p:extLst>
      <p:ext uri="{BB962C8B-B14F-4D97-AF65-F5344CB8AC3E}">
        <p14:creationId xmlns:p14="http://schemas.microsoft.com/office/powerpoint/2010/main" xmlns="" val="183134673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9144000" cy="124968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53340" y="1249680"/>
            <a:ext cx="9144000" cy="3048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4" name="Straight Connector 13"/>
          <p:cNvCxnSpPr/>
          <p:nvPr/>
        </p:nvCxnSpPr>
        <p:spPr>
          <a:xfrm>
            <a:off x="2590800" y="0"/>
            <a:ext cx="0" cy="1402080"/>
          </a:xfrm>
          <a:prstGeom prst="line">
            <a:avLst/>
          </a:prstGeom>
          <a:ln w="19050">
            <a:solidFill>
              <a:schemeClr val="tx1">
                <a:lumMod val="65000"/>
                <a:lumOff val="3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Text Box 5"/>
          <p:cNvSpPr txBox="1">
            <a:spLocks noChangeArrowheads="1"/>
          </p:cNvSpPr>
          <p:nvPr/>
        </p:nvSpPr>
        <p:spPr bwMode="auto">
          <a:xfrm>
            <a:off x="2590800" y="141684"/>
            <a:ext cx="4800600" cy="1107996"/>
          </a:xfrm>
          <a:prstGeom prst="rect">
            <a:avLst/>
          </a:prstGeom>
          <a:noFill/>
          <a:ln w="9525">
            <a:noFill/>
            <a:miter lim="800000"/>
            <a:headEnd/>
            <a:tailEnd/>
          </a:ln>
          <a:effectLst/>
        </p:spPr>
        <p:txBody>
          <a:bodyPr>
            <a:spAutoFit/>
          </a:bodyPr>
          <a:lstStyle/>
          <a:p>
            <a:pPr algn="r">
              <a:spcBef>
                <a:spcPct val="50000"/>
              </a:spcBef>
              <a:defRPr/>
            </a:pPr>
            <a:r>
              <a:rPr lang="en-US" sz="6600" b="1" dirty="0" smtClean="0">
                <a:solidFill>
                  <a:schemeClr val="accent3">
                    <a:lumMod val="75000"/>
                  </a:schemeClr>
                </a:solidFill>
                <a:latin typeface="Calibri" pitchFamily="34" charset="0"/>
              </a:rPr>
              <a:t>VISIONING</a:t>
            </a:r>
            <a:endParaRPr lang="en-US" sz="4000" b="1" dirty="0">
              <a:solidFill>
                <a:schemeClr val="accent3">
                  <a:lumMod val="75000"/>
                </a:schemeClr>
              </a:solidFill>
              <a:latin typeface="Calibri" pitchFamily="34" charset="0"/>
            </a:endParaRPr>
          </a:p>
        </p:txBody>
      </p:sp>
      <p:sp>
        <p:nvSpPr>
          <p:cNvPr id="18" name="Rectangle 17"/>
          <p:cNvSpPr/>
          <p:nvPr/>
        </p:nvSpPr>
        <p:spPr>
          <a:xfrm>
            <a:off x="-53340" y="280183"/>
            <a:ext cx="2541588" cy="830997"/>
          </a:xfrm>
          <a:prstGeom prst="rect">
            <a:avLst/>
          </a:prstGeom>
        </p:spPr>
        <p:txBody>
          <a:bodyPr>
            <a:spAutoFit/>
          </a:bodyPr>
          <a:lstStyle/>
          <a:p>
            <a:pPr algn="r">
              <a:defRPr/>
            </a:pPr>
            <a:r>
              <a:rPr lang="en-US" sz="2400" b="1" dirty="0" smtClean="0">
                <a:solidFill>
                  <a:schemeClr val="accent3">
                    <a:lumMod val="75000"/>
                  </a:schemeClr>
                </a:solidFill>
                <a:latin typeface="Calibri" pitchFamily="34" charset="0"/>
              </a:rPr>
              <a:t>Medfield State Hospital </a:t>
            </a:r>
            <a:endParaRPr lang="en-US" sz="2400" b="1" dirty="0">
              <a:solidFill>
                <a:schemeClr val="accent3">
                  <a:lumMod val="75000"/>
                </a:schemeClr>
              </a:solidFill>
            </a:endParaRPr>
          </a:p>
        </p:txBody>
      </p:sp>
      <p:sp>
        <p:nvSpPr>
          <p:cNvPr id="12" name="Rectangle 11"/>
          <p:cNvSpPr/>
          <p:nvPr/>
        </p:nvSpPr>
        <p:spPr>
          <a:xfrm>
            <a:off x="76200" y="1608979"/>
            <a:ext cx="2514600" cy="461665"/>
          </a:xfrm>
          <a:prstGeom prst="rect">
            <a:avLst/>
          </a:prstGeom>
        </p:spPr>
        <p:txBody>
          <a:bodyPr wrap="square">
            <a:spAutoFit/>
          </a:bodyPr>
          <a:lstStyle/>
          <a:p>
            <a:pPr>
              <a:defRPr/>
            </a:pPr>
            <a:r>
              <a:rPr lang="en-US" sz="2400" b="1" dirty="0" smtClean="0">
                <a:solidFill>
                  <a:schemeClr val="bg1">
                    <a:lumMod val="50000"/>
                  </a:schemeClr>
                </a:solidFill>
                <a:latin typeface="Calibri" pitchFamily="34" charset="0"/>
              </a:rPr>
              <a:t>Context </a:t>
            </a:r>
            <a:endParaRPr lang="en-US" sz="2400" b="1" dirty="0">
              <a:solidFill>
                <a:schemeClr val="bg1">
                  <a:lumMod val="50000"/>
                </a:schemeClr>
              </a:solidFill>
              <a:latin typeface="Calibri" pitchFamily="34" charset="0"/>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81000" y="2209800"/>
            <a:ext cx="8610600" cy="4466157"/>
          </a:xfrm>
          <a:prstGeom prst="rect">
            <a:avLst/>
          </a:prstGeom>
        </p:spPr>
      </p:pic>
    </p:spTree>
    <p:extLst>
      <p:ext uri="{BB962C8B-B14F-4D97-AF65-F5344CB8AC3E}">
        <p14:creationId xmlns:p14="http://schemas.microsoft.com/office/powerpoint/2010/main" xmlns="" val="100870808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9144000" cy="124968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53340" y="1249680"/>
            <a:ext cx="9144000" cy="3048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4" name="Straight Connector 13"/>
          <p:cNvCxnSpPr/>
          <p:nvPr/>
        </p:nvCxnSpPr>
        <p:spPr>
          <a:xfrm>
            <a:off x="2590800" y="0"/>
            <a:ext cx="0" cy="1402080"/>
          </a:xfrm>
          <a:prstGeom prst="line">
            <a:avLst/>
          </a:prstGeom>
          <a:ln w="19050">
            <a:solidFill>
              <a:schemeClr val="tx1">
                <a:lumMod val="65000"/>
                <a:lumOff val="3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Text Box 5"/>
          <p:cNvSpPr txBox="1">
            <a:spLocks noChangeArrowheads="1"/>
          </p:cNvSpPr>
          <p:nvPr/>
        </p:nvSpPr>
        <p:spPr bwMode="auto">
          <a:xfrm>
            <a:off x="2590800" y="141684"/>
            <a:ext cx="4800600" cy="1107996"/>
          </a:xfrm>
          <a:prstGeom prst="rect">
            <a:avLst/>
          </a:prstGeom>
          <a:noFill/>
          <a:ln w="9525">
            <a:noFill/>
            <a:miter lim="800000"/>
            <a:headEnd/>
            <a:tailEnd/>
          </a:ln>
          <a:effectLst/>
        </p:spPr>
        <p:txBody>
          <a:bodyPr>
            <a:spAutoFit/>
          </a:bodyPr>
          <a:lstStyle/>
          <a:p>
            <a:pPr algn="r">
              <a:spcBef>
                <a:spcPct val="50000"/>
              </a:spcBef>
              <a:defRPr/>
            </a:pPr>
            <a:r>
              <a:rPr lang="en-US" sz="6600" b="1" dirty="0" smtClean="0">
                <a:solidFill>
                  <a:schemeClr val="accent3">
                    <a:lumMod val="75000"/>
                  </a:schemeClr>
                </a:solidFill>
                <a:latin typeface="Calibri" pitchFamily="34" charset="0"/>
              </a:rPr>
              <a:t>VISIONING</a:t>
            </a:r>
            <a:endParaRPr lang="en-US" sz="4000" b="1" dirty="0">
              <a:solidFill>
                <a:schemeClr val="accent3">
                  <a:lumMod val="75000"/>
                </a:schemeClr>
              </a:solidFill>
              <a:latin typeface="Calibri" pitchFamily="34" charset="0"/>
            </a:endParaRPr>
          </a:p>
        </p:txBody>
      </p:sp>
      <p:sp>
        <p:nvSpPr>
          <p:cNvPr id="18" name="Rectangle 17"/>
          <p:cNvSpPr/>
          <p:nvPr/>
        </p:nvSpPr>
        <p:spPr>
          <a:xfrm>
            <a:off x="-53340" y="280183"/>
            <a:ext cx="2541588" cy="830997"/>
          </a:xfrm>
          <a:prstGeom prst="rect">
            <a:avLst/>
          </a:prstGeom>
        </p:spPr>
        <p:txBody>
          <a:bodyPr>
            <a:spAutoFit/>
          </a:bodyPr>
          <a:lstStyle/>
          <a:p>
            <a:pPr algn="r">
              <a:defRPr/>
            </a:pPr>
            <a:r>
              <a:rPr lang="en-US" sz="2400" b="1" dirty="0" smtClean="0">
                <a:solidFill>
                  <a:schemeClr val="accent3">
                    <a:lumMod val="75000"/>
                  </a:schemeClr>
                </a:solidFill>
                <a:latin typeface="Calibri" pitchFamily="34" charset="0"/>
              </a:rPr>
              <a:t>Medfield State Hospital </a:t>
            </a:r>
            <a:endParaRPr lang="en-US" sz="2400" b="1" dirty="0">
              <a:solidFill>
                <a:schemeClr val="accent3">
                  <a:lumMod val="75000"/>
                </a:schemeClr>
              </a:solidFill>
            </a:endParaRPr>
          </a:p>
        </p:txBody>
      </p:sp>
      <p:sp>
        <p:nvSpPr>
          <p:cNvPr id="12" name="Rectangle 11"/>
          <p:cNvSpPr/>
          <p:nvPr/>
        </p:nvSpPr>
        <p:spPr>
          <a:xfrm>
            <a:off x="76200" y="1608979"/>
            <a:ext cx="3581400" cy="461665"/>
          </a:xfrm>
          <a:prstGeom prst="rect">
            <a:avLst/>
          </a:prstGeom>
        </p:spPr>
        <p:txBody>
          <a:bodyPr wrap="square">
            <a:spAutoFit/>
          </a:bodyPr>
          <a:lstStyle/>
          <a:p>
            <a:pPr>
              <a:defRPr/>
            </a:pPr>
            <a:r>
              <a:rPr lang="en-US" sz="2400" b="1" dirty="0" smtClean="0">
                <a:solidFill>
                  <a:schemeClr val="bg1">
                    <a:lumMod val="50000"/>
                  </a:schemeClr>
                </a:solidFill>
                <a:latin typeface="Calibri" pitchFamily="34" charset="0"/>
              </a:rPr>
              <a:t>Base Map - Arial</a:t>
            </a:r>
            <a:endParaRPr lang="en-US" sz="2400" b="1" dirty="0">
              <a:solidFill>
                <a:schemeClr val="bg1">
                  <a:lumMod val="50000"/>
                </a:schemeClr>
              </a:solidFill>
              <a:latin typeface="Calibri" pitchFamily="34" charset="0"/>
            </a:endParaRPr>
          </a:p>
        </p:txBody>
      </p:sp>
      <p:pic>
        <p:nvPicPr>
          <p:cNvPr id="11" name="Picture 10"/>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600200" y="2055404"/>
            <a:ext cx="7422196" cy="4802596"/>
          </a:xfrm>
          <a:prstGeom prst="rect">
            <a:avLst/>
          </a:prstGeom>
        </p:spPr>
      </p:pic>
    </p:spTree>
    <p:extLst>
      <p:ext uri="{BB962C8B-B14F-4D97-AF65-F5344CB8AC3E}">
        <p14:creationId xmlns:p14="http://schemas.microsoft.com/office/powerpoint/2010/main" xmlns="" val="15371685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9144000" cy="124968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53340" y="1249680"/>
            <a:ext cx="9144000" cy="3048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4" name="Straight Connector 13"/>
          <p:cNvCxnSpPr/>
          <p:nvPr/>
        </p:nvCxnSpPr>
        <p:spPr>
          <a:xfrm>
            <a:off x="2590800" y="0"/>
            <a:ext cx="0" cy="1402080"/>
          </a:xfrm>
          <a:prstGeom prst="line">
            <a:avLst/>
          </a:prstGeom>
          <a:ln w="19050">
            <a:solidFill>
              <a:schemeClr val="tx1">
                <a:lumMod val="65000"/>
                <a:lumOff val="3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Text Box 5"/>
          <p:cNvSpPr txBox="1">
            <a:spLocks noChangeArrowheads="1"/>
          </p:cNvSpPr>
          <p:nvPr/>
        </p:nvSpPr>
        <p:spPr bwMode="auto">
          <a:xfrm>
            <a:off x="2590800" y="141684"/>
            <a:ext cx="4800600" cy="1107996"/>
          </a:xfrm>
          <a:prstGeom prst="rect">
            <a:avLst/>
          </a:prstGeom>
          <a:noFill/>
          <a:ln w="9525">
            <a:noFill/>
            <a:miter lim="800000"/>
            <a:headEnd/>
            <a:tailEnd/>
          </a:ln>
          <a:effectLst/>
        </p:spPr>
        <p:txBody>
          <a:bodyPr>
            <a:spAutoFit/>
          </a:bodyPr>
          <a:lstStyle/>
          <a:p>
            <a:pPr algn="r">
              <a:spcBef>
                <a:spcPct val="50000"/>
              </a:spcBef>
              <a:defRPr/>
            </a:pPr>
            <a:r>
              <a:rPr lang="en-US" sz="6600" b="1" dirty="0" smtClean="0">
                <a:solidFill>
                  <a:schemeClr val="accent3">
                    <a:lumMod val="75000"/>
                  </a:schemeClr>
                </a:solidFill>
                <a:latin typeface="Calibri" pitchFamily="34" charset="0"/>
              </a:rPr>
              <a:t>VISIONING</a:t>
            </a:r>
            <a:endParaRPr lang="en-US" sz="4000" b="1" dirty="0">
              <a:solidFill>
                <a:schemeClr val="accent3">
                  <a:lumMod val="75000"/>
                </a:schemeClr>
              </a:solidFill>
              <a:latin typeface="Calibri" pitchFamily="34" charset="0"/>
            </a:endParaRPr>
          </a:p>
        </p:txBody>
      </p:sp>
      <p:sp>
        <p:nvSpPr>
          <p:cNvPr id="18" name="Rectangle 17"/>
          <p:cNvSpPr/>
          <p:nvPr/>
        </p:nvSpPr>
        <p:spPr>
          <a:xfrm>
            <a:off x="-53340" y="280183"/>
            <a:ext cx="2541588" cy="830997"/>
          </a:xfrm>
          <a:prstGeom prst="rect">
            <a:avLst/>
          </a:prstGeom>
        </p:spPr>
        <p:txBody>
          <a:bodyPr>
            <a:spAutoFit/>
          </a:bodyPr>
          <a:lstStyle/>
          <a:p>
            <a:pPr algn="r">
              <a:defRPr/>
            </a:pPr>
            <a:r>
              <a:rPr lang="en-US" sz="2400" b="1" dirty="0" smtClean="0">
                <a:solidFill>
                  <a:schemeClr val="accent3">
                    <a:lumMod val="75000"/>
                  </a:schemeClr>
                </a:solidFill>
                <a:latin typeface="Calibri" pitchFamily="34" charset="0"/>
              </a:rPr>
              <a:t>Medfield State Hospital </a:t>
            </a:r>
            <a:endParaRPr lang="en-US" sz="2400" b="1" dirty="0">
              <a:solidFill>
                <a:schemeClr val="accent3">
                  <a:lumMod val="75000"/>
                </a:schemeClr>
              </a:solidFill>
            </a:endParaRPr>
          </a:p>
        </p:txBody>
      </p:sp>
      <p:sp>
        <p:nvSpPr>
          <p:cNvPr id="12" name="Rectangle 11"/>
          <p:cNvSpPr/>
          <p:nvPr/>
        </p:nvSpPr>
        <p:spPr>
          <a:xfrm>
            <a:off x="76200" y="1608979"/>
            <a:ext cx="6477000" cy="461665"/>
          </a:xfrm>
          <a:prstGeom prst="rect">
            <a:avLst/>
          </a:prstGeom>
        </p:spPr>
        <p:txBody>
          <a:bodyPr wrap="square">
            <a:spAutoFit/>
          </a:bodyPr>
          <a:lstStyle/>
          <a:p>
            <a:pPr>
              <a:defRPr/>
            </a:pPr>
            <a:r>
              <a:rPr lang="en-US" sz="2400" b="1" dirty="0" smtClean="0">
                <a:solidFill>
                  <a:schemeClr val="bg1">
                    <a:lumMod val="50000"/>
                  </a:schemeClr>
                </a:solidFill>
                <a:latin typeface="Calibri" pitchFamily="34" charset="0"/>
              </a:rPr>
              <a:t>Prime Agricultural Soils and Wetlands</a:t>
            </a:r>
            <a:endParaRPr lang="en-US" sz="2400" b="1" dirty="0">
              <a:solidFill>
                <a:schemeClr val="bg1">
                  <a:lumMod val="50000"/>
                </a:schemeClr>
              </a:solidFill>
              <a:latin typeface="Calibri" pitchFamily="34" charset="0"/>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608636" y="2070644"/>
            <a:ext cx="7181034" cy="4787356"/>
          </a:xfrm>
          <a:prstGeom prst="rect">
            <a:avLst/>
          </a:prstGeom>
        </p:spPr>
      </p:pic>
    </p:spTree>
    <p:extLst>
      <p:ext uri="{BB962C8B-B14F-4D97-AF65-F5344CB8AC3E}">
        <p14:creationId xmlns:p14="http://schemas.microsoft.com/office/powerpoint/2010/main" xmlns="" val="261450699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9144000" cy="124968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53340" y="1249680"/>
            <a:ext cx="9144000" cy="3048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4" name="Straight Connector 13"/>
          <p:cNvCxnSpPr/>
          <p:nvPr/>
        </p:nvCxnSpPr>
        <p:spPr>
          <a:xfrm>
            <a:off x="2590800" y="0"/>
            <a:ext cx="0" cy="1402080"/>
          </a:xfrm>
          <a:prstGeom prst="line">
            <a:avLst/>
          </a:prstGeom>
          <a:ln w="19050">
            <a:solidFill>
              <a:schemeClr val="tx1">
                <a:lumMod val="65000"/>
                <a:lumOff val="3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Text Box 5"/>
          <p:cNvSpPr txBox="1">
            <a:spLocks noChangeArrowheads="1"/>
          </p:cNvSpPr>
          <p:nvPr/>
        </p:nvSpPr>
        <p:spPr bwMode="auto">
          <a:xfrm>
            <a:off x="2590800" y="141684"/>
            <a:ext cx="4800600" cy="1107996"/>
          </a:xfrm>
          <a:prstGeom prst="rect">
            <a:avLst/>
          </a:prstGeom>
          <a:noFill/>
          <a:ln w="9525">
            <a:noFill/>
            <a:miter lim="800000"/>
            <a:headEnd/>
            <a:tailEnd/>
          </a:ln>
          <a:effectLst/>
        </p:spPr>
        <p:txBody>
          <a:bodyPr>
            <a:spAutoFit/>
          </a:bodyPr>
          <a:lstStyle/>
          <a:p>
            <a:pPr algn="r">
              <a:spcBef>
                <a:spcPct val="50000"/>
              </a:spcBef>
              <a:defRPr/>
            </a:pPr>
            <a:r>
              <a:rPr lang="en-US" sz="6600" b="1" dirty="0" smtClean="0">
                <a:solidFill>
                  <a:schemeClr val="accent3">
                    <a:lumMod val="75000"/>
                  </a:schemeClr>
                </a:solidFill>
                <a:latin typeface="Calibri" pitchFamily="34" charset="0"/>
              </a:rPr>
              <a:t>VISIONING</a:t>
            </a:r>
            <a:endParaRPr lang="en-US" sz="4000" b="1" dirty="0">
              <a:solidFill>
                <a:schemeClr val="accent3">
                  <a:lumMod val="75000"/>
                </a:schemeClr>
              </a:solidFill>
              <a:latin typeface="Calibri" pitchFamily="34" charset="0"/>
            </a:endParaRPr>
          </a:p>
        </p:txBody>
      </p:sp>
      <p:sp>
        <p:nvSpPr>
          <p:cNvPr id="18" name="Rectangle 17"/>
          <p:cNvSpPr/>
          <p:nvPr/>
        </p:nvSpPr>
        <p:spPr>
          <a:xfrm>
            <a:off x="-53340" y="280183"/>
            <a:ext cx="2541588" cy="830997"/>
          </a:xfrm>
          <a:prstGeom prst="rect">
            <a:avLst/>
          </a:prstGeom>
        </p:spPr>
        <p:txBody>
          <a:bodyPr>
            <a:spAutoFit/>
          </a:bodyPr>
          <a:lstStyle/>
          <a:p>
            <a:pPr algn="r">
              <a:defRPr/>
            </a:pPr>
            <a:r>
              <a:rPr lang="en-US" sz="2400" b="1" dirty="0" smtClean="0">
                <a:solidFill>
                  <a:schemeClr val="accent3">
                    <a:lumMod val="75000"/>
                  </a:schemeClr>
                </a:solidFill>
                <a:latin typeface="Calibri" pitchFamily="34" charset="0"/>
              </a:rPr>
              <a:t>Medfield State Hospital </a:t>
            </a:r>
            <a:endParaRPr lang="en-US" sz="2400" b="1" dirty="0">
              <a:solidFill>
                <a:schemeClr val="accent3">
                  <a:lumMod val="75000"/>
                </a:schemeClr>
              </a:solidFill>
            </a:endParaRPr>
          </a:p>
        </p:txBody>
      </p:sp>
      <p:sp>
        <p:nvSpPr>
          <p:cNvPr id="12" name="Rectangle 11"/>
          <p:cNvSpPr/>
          <p:nvPr/>
        </p:nvSpPr>
        <p:spPr>
          <a:xfrm>
            <a:off x="76200" y="1608979"/>
            <a:ext cx="6477000" cy="461665"/>
          </a:xfrm>
          <a:prstGeom prst="rect">
            <a:avLst/>
          </a:prstGeom>
        </p:spPr>
        <p:txBody>
          <a:bodyPr wrap="square">
            <a:spAutoFit/>
          </a:bodyPr>
          <a:lstStyle/>
          <a:p>
            <a:pPr>
              <a:defRPr/>
            </a:pPr>
            <a:r>
              <a:rPr lang="en-US" sz="2400" b="1" dirty="0" smtClean="0">
                <a:solidFill>
                  <a:schemeClr val="bg1">
                    <a:lumMod val="50000"/>
                  </a:schemeClr>
                </a:solidFill>
                <a:latin typeface="Calibri" pitchFamily="34" charset="0"/>
              </a:rPr>
              <a:t>Prime Agricultural Soils and Wetlands</a:t>
            </a:r>
            <a:endParaRPr lang="en-US" sz="2400" b="1" dirty="0">
              <a:solidFill>
                <a:schemeClr val="bg1">
                  <a:lumMod val="50000"/>
                </a:schemeClr>
              </a:solidFill>
              <a:latin typeface="Calibri" pitchFamily="34" charset="0"/>
            </a:endParaRPr>
          </a:p>
        </p:txBody>
      </p:sp>
      <p:pic>
        <p:nvPicPr>
          <p:cNvPr id="11" name="Picture 10"/>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676400" y="2070644"/>
            <a:ext cx="7181034" cy="4787356"/>
          </a:xfrm>
          <a:prstGeom prst="rect">
            <a:avLst/>
          </a:prstGeom>
        </p:spPr>
      </p:pic>
    </p:spTree>
    <p:extLst>
      <p:ext uri="{BB962C8B-B14F-4D97-AF65-F5344CB8AC3E}">
        <p14:creationId xmlns:p14="http://schemas.microsoft.com/office/powerpoint/2010/main" xmlns="" val="28004082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9144000" cy="124968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53340" y="1249680"/>
            <a:ext cx="9144000" cy="3048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4" name="Straight Connector 13"/>
          <p:cNvCxnSpPr/>
          <p:nvPr/>
        </p:nvCxnSpPr>
        <p:spPr>
          <a:xfrm>
            <a:off x="2590800" y="0"/>
            <a:ext cx="0" cy="1402080"/>
          </a:xfrm>
          <a:prstGeom prst="line">
            <a:avLst/>
          </a:prstGeom>
          <a:ln w="19050">
            <a:solidFill>
              <a:schemeClr val="tx1">
                <a:lumMod val="65000"/>
                <a:lumOff val="3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Text Box 5"/>
          <p:cNvSpPr txBox="1">
            <a:spLocks noChangeArrowheads="1"/>
          </p:cNvSpPr>
          <p:nvPr/>
        </p:nvSpPr>
        <p:spPr bwMode="auto">
          <a:xfrm>
            <a:off x="2590800" y="141684"/>
            <a:ext cx="4800600" cy="1107996"/>
          </a:xfrm>
          <a:prstGeom prst="rect">
            <a:avLst/>
          </a:prstGeom>
          <a:noFill/>
          <a:ln w="9525">
            <a:noFill/>
            <a:miter lim="800000"/>
            <a:headEnd/>
            <a:tailEnd/>
          </a:ln>
          <a:effectLst/>
        </p:spPr>
        <p:txBody>
          <a:bodyPr>
            <a:spAutoFit/>
          </a:bodyPr>
          <a:lstStyle/>
          <a:p>
            <a:pPr algn="r">
              <a:spcBef>
                <a:spcPct val="50000"/>
              </a:spcBef>
              <a:defRPr/>
            </a:pPr>
            <a:r>
              <a:rPr lang="en-US" sz="6600" b="1" dirty="0" smtClean="0">
                <a:solidFill>
                  <a:schemeClr val="accent3">
                    <a:lumMod val="75000"/>
                  </a:schemeClr>
                </a:solidFill>
                <a:latin typeface="Calibri" pitchFamily="34" charset="0"/>
              </a:rPr>
              <a:t>VISIONING</a:t>
            </a:r>
            <a:endParaRPr lang="en-US" sz="4000" b="1" dirty="0">
              <a:solidFill>
                <a:schemeClr val="accent3">
                  <a:lumMod val="75000"/>
                </a:schemeClr>
              </a:solidFill>
              <a:latin typeface="Calibri" pitchFamily="34" charset="0"/>
            </a:endParaRPr>
          </a:p>
        </p:txBody>
      </p:sp>
      <p:sp>
        <p:nvSpPr>
          <p:cNvPr id="18" name="Rectangle 17"/>
          <p:cNvSpPr/>
          <p:nvPr/>
        </p:nvSpPr>
        <p:spPr>
          <a:xfrm>
            <a:off x="-53340" y="280183"/>
            <a:ext cx="2541588" cy="830997"/>
          </a:xfrm>
          <a:prstGeom prst="rect">
            <a:avLst/>
          </a:prstGeom>
        </p:spPr>
        <p:txBody>
          <a:bodyPr>
            <a:spAutoFit/>
          </a:bodyPr>
          <a:lstStyle/>
          <a:p>
            <a:pPr algn="r">
              <a:defRPr/>
            </a:pPr>
            <a:r>
              <a:rPr lang="en-US" sz="2400" b="1" dirty="0" smtClean="0">
                <a:solidFill>
                  <a:schemeClr val="accent3">
                    <a:lumMod val="75000"/>
                  </a:schemeClr>
                </a:solidFill>
                <a:latin typeface="Calibri" pitchFamily="34" charset="0"/>
              </a:rPr>
              <a:t>Medfield State Hospital </a:t>
            </a:r>
            <a:endParaRPr lang="en-US" sz="2400" b="1" dirty="0">
              <a:solidFill>
                <a:schemeClr val="accent3">
                  <a:lumMod val="75000"/>
                </a:schemeClr>
              </a:solidFill>
            </a:endParaRPr>
          </a:p>
        </p:txBody>
      </p:sp>
      <p:sp>
        <p:nvSpPr>
          <p:cNvPr id="12" name="Rectangle 11"/>
          <p:cNvSpPr/>
          <p:nvPr/>
        </p:nvSpPr>
        <p:spPr>
          <a:xfrm>
            <a:off x="76200" y="1608979"/>
            <a:ext cx="6477000" cy="461665"/>
          </a:xfrm>
          <a:prstGeom prst="rect">
            <a:avLst/>
          </a:prstGeom>
        </p:spPr>
        <p:txBody>
          <a:bodyPr wrap="square">
            <a:spAutoFit/>
          </a:bodyPr>
          <a:lstStyle/>
          <a:p>
            <a:pPr>
              <a:defRPr/>
            </a:pPr>
            <a:r>
              <a:rPr lang="en-US" sz="2400" b="1" dirty="0" smtClean="0">
                <a:solidFill>
                  <a:schemeClr val="bg1">
                    <a:lumMod val="50000"/>
                  </a:schemeClr>
                </a:solidFill>
                <a:latin typeface="Calibri" pitchFamily="34" charset="0"/>
              </a:rPr>
              <a:t>Quad and Core Campus</a:t>
            </a:r>
            <a:endParaRPr lang="en-US" sz="2400" b="1" dirty="0">
              <a:solidFill>
                <a:schemeClr val="bg1">
                  <a:lumMod val="50000"/>
                </a:schemeClr>
              </a:solidFill>
              <a:latin typeface="Calibri" pitchFamily="34" charset="0"/>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696684" y="1839811"/>
            <a:ext cx="5393976" cy="4681971"/>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21970" y="2629720"/>
            <a:ext cx="2915748" cy="3892062"/>
          </a:xfrm>
          <a:prstGeom prst="rect">
            <a:avLst/>
          </a:prstGeom>
        </p:spPr>
      </p:pic>
    </p:spTree>
    <p:extLst>
      <p:ext uri="{BB962C8B-B14F-4D97-AF65-F5344CB8AC3E}">
        <p14:creationId xmlns:p14="http://schemas.microsoft.com/office/powerpoint/2010/main" xmlns="" val="133296098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9144000" cy="124968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53340" y="1249680"/>
            <a:ext cx="9144000" cy="3048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4" name="Straight Connector 13"/>
          <p:cNvCxnSpPr/>
          <p:nvPr/>
        </p:nvCxnSpPr>
        <p:spPr>
          <a:xfrm>
            <a:off x="2590800" y="0"/>
            <a:ext cx="0" cy="1402080"/>
          </a:xfrm>
          <a:prstGeom prst="line">
            <a:avLst/>
          </a:prstGeom>
          <a:ln w="19050">
            <a:solidFill>
              <a:schemeClr val="tx1">
                <a:lumMod val="65000"/>
                <a:lumOff val="3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Text Box 5"/>
          <p:cNvSpPr txBox="1">
            <a:spLocks noChangeArrowheads="1"/>
          </p:cNvSpPr>
          <p:nvPr/>
        </p:nvSpPr>
        <p:spPr bwMode="auto">
          <a:xfrm>
            <a:off x="2590800" y="141684"/>
            <a:ext cx="4800600" cy="1107996"/>
          </a:xfrm>
          <a:prstGeom prst="rect">
            <a:avLst/>
          </a:prstGeom>
          <a:noFill/>
          <a:ln w="9525">
            <a:noFill/>
            <a:miter lim="800000"/>
            <a:headEnd/>
            <a:tailEnd/>
          </a:ln>
          <a:effectLst/>
        </p:spPr>
        <p:txBody>
          <a:bodyPr>
            <a:spAutoFit/>
          </a:bodyPr>
          <a:lstStyle/>
          <a:p>
            <a:pPr algn="r">
              <a:spcBef>
                <a:spcPct val="50000"/>
              </a:spcBef>
              <a:defRPr/>
            </a:pPr>
            <a:r>
              <a:rPr lang="en-US" sz="6600" b="1" dirty="0" smtClean="0">
                <a:solidFill>
                  <a:schemeClr val="accent3">
                    <a:lumMod val="75000"/>
                  </a:schemeClr>
                </a:solidFill>
                <a:latin typeface="Calibri" pitchFamily="34" charset="0"/>
              </a:rPr>
              <a:t>VISIONING</a:t>
            </a:r>
            <a:endParaRPr lang="en-US" sz="4000" b="1" dirty="0">
              <a:solidFill>
                <a:schemeClr val="accent3">
                  <a:lumMod val="75000"/>
                </a:schemeClr>
              </a:solidFill>
              <a:latin typeface="Calibri" pitchFamily="34" charset="0"/>
            </a:endParaRPr>
          </a:p>
        </p:txBody>
      </p:sp>
      <p:sp>
        <p:nvSpPr>
          <p:cNvPr id="18" name="Rectangle 17"/>
          <p:cNvSpPr/>
          <p:nvPr/>
        </p:nvSpPr>
        <p:spPr>
          <a:xfrm>
            <a:off x="-53340" y="280183"/>
            <a:ext cx="2541588" cy="830997"/>
          </a:xfrm>
          <a:prstGeom prst="rect">
            <a:avLst/>
          </a:prstGeom>
        </p:spPr>
        <p:txBody>
          <a:bodyPr>
            <a:spAutoFit/>
          </a:bodyPr>
          <a:lstStyle/>
          <a:p>
            <a:pPr algn="r">
              <a:defRPr/>
            </a:pPr>
            <a:r>
              <a:rPr lang="en-US" sz="2400" b="1" dirty="0" smtClean="0">
                <a:solidFill>
                  <a:schemeClr val="accent3">
                    <a:lumMod val="75000"/>
                  </a:schemeClr>
                </a:solidFill>
                <a:latin typeface="Calibri" pitchFamily="34" charset="0"/>
              </a:rPr>
              <a:t>Medfield State Hospital </a:t>
            </a:r>
            <a:endParaRPr lang="en-US" sz="2400" b="1" dirty="0">
              <a:solidFill>
                <a:schemeClr val="accent3">
                  <a:lumMod val="75000"/>
                </a:schemeClr>
              </a:solidFill>
            </a:endParaRPr>
          </a:p>
        </p:txBody>
      </p:sp>
      <p:sp>
        <p:nvSpPr>
          <p:cNvPr id="12" name="Rectangle 11"/>
          <p:cNvSpPr/>
          <p:nvPr/>
        </p:nvSpPr>
        <p:spPr>
          <a:xfrm>
            <a:off x="76200" y="1608979"/>
            <a:ext cx="6477000" cy="461665"/>
          </a:xfrm>
          <a:prstGeom prst="rect">
            <a:avLst/>
          </a:prstGeom>
        </p:spPr>
        <p:txBody>
          <a:bodyPr wrap="square">
            <a:spAutoFit/>
          </a:bodyPr>
          <a:lstStyle/>
          <a:p>
            <a:pPr>
              <a:defRPr/>
            </a:pPr>
            <a:r>
              <a:rPr lang="en-US" sz="2400" b="1" dirty="0" smtClean="0">
                <a:solidFill>
                  <a:schemeClr val="bg1">
                    <a:lumMod val="50000"/>
                  </a:schemeClr>
                </a:solidFill>
                <a:latin typeface="Calibri" pitchFamily="34" charset="0"/>
              </a:rPr>
              <a:t>A Building and The Chapel</a:t>
            </a:r>
            <a:endParaRPr lang="en-US" sz="2400" b="1" dirty="0">
              <a:solidFill>
                <a:schemeClr val="bg1">
                  <a:lumMod val="50000"/>
                </a:schemeClr>
              </a:solidFill>
              <a:latin typeface="Calibri" pitchFamily="34" charset="0"/>
            </a:endParaRPr>
          </a:p>
        </p:txBody>
      </p:sp>
      <p:pic>
        <p:nvPicPr>
          <p:cNvPr id="11" name="Picture 10"/>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051473" y="1628029"/>
            <a:ext cx="3776297" cy="5035062"/>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94310" y="2243491"/>
            <a:ext cx="4419600" cy="4419600"/>
          </a:xfrm>
          <a:prstGeom prst="rect">
            <a:avLst/>
          </a:prstGeom>
        </p:spPr>
      </p:pic>
    </p:spTree>
    <p:extLst>
      <p:ext uri="{BB962C8B-B14F-4D97-AF65-F5344CB8AC3E}">
        <p14:creationId xmlns:p14="http://schemas.microsoft.com/office/powerpoint/2010/main" xmlns="" val="29356051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9144000" cy="124968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53340" y="1249680"/>
            <a:ext cx="9144000" cy="3048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4" name="Straight Connector 13"/>
          <p:cNvCxnSpPr/>
          <p:nvPr/>
        </p:nvCxnSpPr>
        <p:spPr>
          <a:xfrm>
            <a:off x="2590800" y="0"/>
            <a:ext cx="0" cy="6858000"/>
          </a:xfrm>
          <a:prstGeom prst="line">
            <a:avLst/>
          </a:prstGeom>
          <a:ln w="19050">
            <a:solidFill>
              <a:schemeClr val="tx1">
                <a:lumMod val="65000"/>
                <a:lumOff val="3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055" name="Picture 4" descr="C:\Documents and Settings\Administrator\My Documents\LA Work\Dodson&amp;Flinker Log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2890" y="6323795"/>
            <a:ext cx="22098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6" name="Picture 5"/>
          <p:cNvPicPr>
            <a:picLocks noChangeAspect="1" noChangeArrowheads="1"/>
          </p:cNvPicPr>
          <p:nvPr/>
        </p:nvPicPr>
        <p:blipFill>
          <a:blip r:embed="rId3" cstate="print">
            <a:grayscl/>
            <a:extLst>
              <a:ext uri="{28A0092B-C50C-407E-A947-70E740481C1C}">
                <a14:useLocalDpi xmlns:a14="http://schemas.microsoft.com/office/drawing/2010/main" xmlns="" val="0"/>
              </a:ext>
            </a:extLst>
          </a:blip>
          <a:srcRect l="23808" t="19048" r="51428" b="74095"/>
          <a:stretch>
            <a:fillRect/>
          </a:stretch>
        </p:blipFill>
        <p:spPr bwMode="auto">
          <a:xfrm>
            <a:off x="186690" y="5914220"/>
            <a:ext cx="23622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Text Box 5"/>
          <p:cNvSpPr txBox="1">
            <a:spLocks noChangeArrowheads="1"/>
          </p:cNvSpPr>
          <p:nvPr/>
        </p:nvSpPr>
        <p:spPr bwMode="auto">
          <a:xfrm>
            <a:off x="2590800" y="141684"/>
            <a:ext cx="4800600" cy="1107996"/>
          </a:xfrm>
          <a:prstGeom prst="rect">
            <a:avLst/>
          </a:prstGeom>
          <a:noFill/>
          <a:ln w="9525">
            <a:noFill/>
            <a:miter lim="800000"/>
            <a:headEnd/>
            <a:tailEnd/>
          </a:ln>
          <a:effectLst/>
        </p:spPr>
        <p:txBody>
          <a:bodyPr>
            <a:spAutoFit/>
          </a:bodyPr>
          <a:lstStyle/>
          <a:p>
            <a:pPr algn="r">
              <a:spcBef>
                <a:spcPct val="50000"/>
              </a:spcBef>
              <a:defRPr/>
            </a:pPr>
            <a:r>
              <a:rPr lang="en-US" sz="6600" b="1" dirty="0" smtClean="0">
                <a:solidFill>
                  <a:schemeClr val="accent3">
                    <a:lumMod val="75000"/>
                  </a:schemeClr>
                </a:solidFill>
                <a:latin typeface="Calibri" pitchFamily="34" charset="0"/>
              </a:rPr>
              <a:t>VISIONING</a:t>
            </a:r>
            <a:endParaRPr lang="en-US" sz="4000" b="1" dirty="0">
              <a:solidFill>
                <a:schemeClr val="accent3">
                  <a:lumMod val="75000"/>
                </a:schemeClr>
              </a:solidFill>
              <a:latin typeface="Calibri" pitchFamily="34" charset="0"/>
            </a:endParaRPr>
          </a:p>
        </p:txBody>
      </p:sp>
      <p:sp>
        <p:nvSpPr>
          <p:cNvPr id="18" name="Rectangle 17"/>
          <p:cNvSpPr/>
          <p:nvPr/>
        </p:nvSpPr>
        <p:spPr>
          <a:xfrm>
            <a:off x="-53340" y="280183"/>
            <a:ext cx="2541588" cy="830997"/>
          </a:xfrm>
          <a:prstGeom prst="rect">
            <a:avLst/>
          </a:prstGeom>
        </p:spPr>
        <p:txBody>
          <a:bodyPr>
            <a:spAutoFit/>
          </a:bodyPr>
          <a:lstStyle/>
          <a:p>
            <a:pPr algn="r">
              <a:defRPr/>
            </a:pPr>
            <a:r>
              <a:rPr lang="en-US" sz="2400" b="1" dirty="0" smtClean="0">
                <a:solidFill>
                  <a:schemeClr val="accent3">
                    <a:lumMod val="75000"/>
                  </a:schemeClr>
                </a:solidFill>
                <a:latin typeface="Calibri" pitchFamily="34" charset="0"/>
              </a:rPr>
              <a:t>Medfield State Hospital </a:t>
            </a:r>
            <a:endParaRPr lang="en-US" sz="2400" b="1" dirty="0">
              <a:solidFill>
                <a:schemeClr val="accent3">
                  <a:lumMod val="75000"/>
                </a:schemeClr>
              </a:solidFill>
            </a:endParaRPr>
          </a:p>
        </p:txBody>
      </p:sp>
      <p:sp>
        <p:nvSpPr>
          <p:cNvPr id="15" name="Rectangle 14"/>
          <p:cNvSpPr/>
          <p:nvPr/>
        </p:nvSpPr>
        <p:spPr>
          <a:xfrm>
            <a:off x="2594610" y="2110204"/>
            <a:ext cx="6396990" cy="4478149"/>
          </a:xfrm>
          <a:prstGeom prst="rect">
            <a:avLst/>
          </a:prstGeom>
        </p:spPr>
        <p:txBody>
          <a:bodyPr wrap="square">
            <a:spAutoFit/>
          </a:bodyPr>
          <a:lstStyle/>
          <a:p>
            <a:pPr>
              <a:spcAft>
                <a:spcPts val="600"/>
              </a:spcAft>
              <a:defRPr/>
            </a:pPr>
            <a:r>
              <a:rPr lang="en-US" dirty="0" smtClean="0">
                <a:latin typeface="Calibri" pitchFamily="34" charset="0"/>
              </a:rPr>
              <a:t>  </a:t>
            </a:r>
            <a:endParaRPr lang="en-US" dirty="0">
              <a:latin typeface="Calibri" pitchFamily="34" charset="0"/>
            </a:endParaRPr>
          </a:p>
          <a:p>
            <a:pPr>
              <a:spcAft>
                <a:spcPts val="600"/>
              </a:spcAft>
              <a:defRPr/>
            </a:pPr>
            <a:r>
              <a:rPr lang="en-US" dirty="0" smtClean="0">
                <a:latin typeface="Calibri" pitchFamily="34" charset="0"/>
              </a:rPr>
              <a:t>  </a:t>
            </a:r>
            <a:r>
              <a:rPr lang="en-US" sz="2400" b="1" dirty="0" smtClean="0">
                <a:latin typeface="Calibri" pitchFamily="34" charset="0"/>
              </a:rPr>
              <a:t>CURRENT CONDITIONS AND CONSIDERATIONS</a:t>
            </a:r>
          </a:p>
          <a:p>
            <a:pPr marL="742950" indent="-285750">
              <a:spcBef>
                <a:spcPts val="600"/>
              </a:spcBef>
              <a:spcAft>
                <a:spcPts val="600"/>
              </a:spcAft>
              <a:buFont typeface="Arial" pitchFamily="34" charset="0"/>
              <a:buChar char="•"/>
              <a:defRPr/>
            </a:pPr>
            <a:r>
              <a:rPr lang="en-US" b="1" dirty="0"/>
              <a:t>Hospital Property Parcels &amp; Proposed Disposition</a:t>
            </a:r>
          </a:p>
          <a:p>
            <a:pPr marL="742950" indent="-285750">
              <a:spcBef>
                <a:spcPts val="600"/>
              </a:spcBef>
              <a:spcAft>
                <a:spcPts val="600"/>
              </a:spcAft>
              <a:buFont typeface="Arial" pitchFamily="34" charset="0"/>
              <a:buChar char="•"/>
              <a:defRPr/>
            </a:pPr>
            <a:r>
              <a:rPr lang="en-US" b="1" dirty="0" smtClean="0">
                <a:solidFill>
                  <a:srgbClr val="C00000"/>
                </a:solidFill>
                <a:latin typeface="Calibri" pitchFamily="34" charset="0"/>
              </a:rPr>
              <a:t>Hospital Closing and Prior Reuse Plans</a:t>
            </a:r>
          </a:p>
          <a:p>
            <a:pPr marL="742950" indent="-285750">
              <a:spcAft>
                <a:spcPts val="600"/>
              </a:spcAft>
              <a:buFont typeface="Arial" pitchFamily="34" charset="0"/>
              <a:buChar char="•"/>
              <a:defRPr/>
            </a:pPr>
            <a:r>
              <a:rPr lang="en-US" b="1" dirty="0" smtClean="0">
                <a:latin typeface="Calibri" pitchFamily="34" charset="0"/>
              </a:rPr>
              <a:t>Historic Significance of the Property</a:t>
            </a:r>
          </a:p>
          <a:p>
            <a:pPr marL="742950" indent="-285750">
              <a:spcAft>
                <a:spcPts val="600"/>
              </a:spcAft>
              <a:buFont typeface="Arial" pitchFamily="34" charset="0"/>
              <a:buChar char="•"/>
              <a:defRPr/>
            </a:pPr>
            <a:r>
              <a:rPr lang="en-US" b="1" dirty="0" smtClean="0">
                <a:latin typeface="Calibri" pitchFamily="34" charset="0"/>
              </a:rPr>
              <a:t>Environmental Clean-Up</a:t>
            </a:r>
          </a:p>
          <a:p>
            <a:pPr marL="742950" indent="-285750">
              <a:spcAft>
                <a:spcPts val="600"/>
              </a:spcAft>
              <a:buFont typeface="Arial" pitchFamily="34" charset="0"/>
              <a:buChar char="•"/>
              <a:defRPr/>
            </a:pPr>
            <a:r>
              <a:rPr lang="en-US" b="1" dirty="0">
                <a:latin typeface="Calibri" pitchFamily="34" charset="0"/>
              </a:rPr>
              <a:t>Public Utilities and Infrastructure</a:t>
            </a:r>
          </a:p>
          <a:p>
            <a:pPr marL="742950" indent="-285750">
              <a:spcAft>
                <a:spcPts val="600"/>
              </a:spcAft>
              <a:buFont typeface="Arial" pitchFamily="34" charset="0"/>
              <a:buChar char="•"/>
              <a:defRPr/>
            </a:pPr>
            <a:r>
              <a:rPr lang="en-US" b="1" dirty="0" smtClean="0">
                <a:latin typeface="Calibri" pitchFamily="34" charset="0"/>
              </a:rPr>
              <a:t>Preliminary Agreement Between Town and DCAMM</a:t>
            </a:r>
          </a:p>
          <a:p>
            <a:pPr marL="742950" indent="-285750">
              <a:spcAft>
                <a:spcPts val="600"/>
              </a:spcAft>
              <a:buFont typeface="Arial" pitchFamily="34" charset="0"/>
              <a:buChar char="•"/>
              <a:defRPr/>
            </a:pPr>
            <a:r>
              <a:rPr lang="en-US" b="1" dirty="0">
                <a:latin typeface="Calibri" pitchFamily="34" charset="0"/>
              </a:rPr>
              <a:t>Financial Context of Agreement</a:t>
            </a:r>
          </a:p>
          <a:p>
            <a:pPr marL="742950" indent="-285750">
              <a:spcAft>
                <a:spcPts val="600"/>
              </a:spcAft>
              <a:buFont typeface="Arial" pitchFamily="34" charset="0"/>
              <a:buChar char="•"/>
              <a:defRPr/>
            </a:pPr>
            <a:endParaRPr lang="en-US" b="1" dirty="0">
              <a:latin typeface="Calibri" pitchFamily="34" charset="0"/>
            </a:endParaRPr>
          </a:p>
          <a:p>
            <a:pPr>
              <a:spcAft>
                <a:spcPts val="600"/>
              </a:spcAft>
              <a:defRPr/>
            </a:pPr>
            <a:r>
              <a:rPr lang="en-US" sz="2000" dirty="0" smtClean="0">
                <a:latin typeface="Calibri" pitchFamily="34" charset="0"/>
              </a:rPr>
              <a:t>   </a:t>
            </a:r>
          </a:p>
          <a:p>
            <a:pPr>
              <a:defRPr/>
            </a:pPr>
            <a:r>
              <a:rPr lang="en-US" sz="1400" dirty="0">
                <a:latin typeface="Calibri" pitchFamily="34" charset="0"/>
              </a:rPr>
              <a:t>	</a:t>
            </a:r>
            <a:endParaRPr lang="en-US" dirty="0"/>
          </a:p>
        </p:txBody>
      </p:sp>
      <p:sp>
        <p:nvSpPr>
          <p:cNvPr id="12" name="Rectangle 11"/>
          <p:cNvSpPr/>
          <p:nvPr/>
        </p:nvSpPr>
        <p:spPr>
          <a:xfrm>
            <a:off x="30480" y="1752600"/>
            <a:ext cx="2514600" cy="677108"/>
          </a:xfrm>
          <a:prstGeom prst="rect">
            <a:avLst/>
          </a:prstGeom>
        </p:spPr>
        <p:txBody>
          <a:bodyPr wrap="square">
            <a:spAutoFit/>
          </a:bodyPr>
          <a:lstStyle/>
          <a:p>
            <a:pPr algn="r">
              <a:defRPr/>
            </a:pPr>
            <a:r>
              <a:rPr lang="en-US" sz="2400" b="1" dirty="0" smtClean="0">
                <a:solidFill>
                  <a:schemeClr val="bg1">
                    <a:lumMod val="50000"/>
                  </a:schemeClr>
                </a:solidFill>
                <a:latin typeface="Calibri" pitchFamily="34" charset="0"/>
              </a:rPr>
              <a:t>Public Workshop</a:t>
            </a:r>
            <a:endParaRPr lang="en-US" sz="2400" b="1" dirty="0">
              <a:solidFill>
                <a:schemeClr val="bg1">
                  <a:lumMod val="50000"/>
                </a:schemeClr>
              </a:solidFill>
              <a:latin typeface="Calibri" pitchFamily="34" charset="0"/>
            </a:endParaRPr>
          </a:p>
          <a:p>
            <a:pPr algn="r">
              <a:defRPr/>
            </a:pPr>
            <a:r>
              <a:rPr lang="en-US" sz="1400" b="1" dirty="0" smtClean="0">
                <a:solidFill>
                  <a:schemeClr val="bg1">
                    <a:lumMod val="50000"/>
                  </a:schemeClr>
                </a:solidFill>
                <a:latin typeface="Calibri" pitchFamily="34" charset="0"/>
              </a:rPr>
              <a:t>Saturday, January 11</a:t>
            </a:r>
            <a:r>
              <a:rPr lang="en-US" sz="1400" b="1" baseline="30000" dirty="0" smtClean="0">
                <a:solidFill>
                  <a:schemeClr val="bg1">
                    <a:lumMod val="50000"/>
                  </a:schemeClr>
                </a:solidFill>
                <a:latin typeface="Calibri" pitchFamily="34" charset="0"/>
              </a:rPr>
              <a:t>th</a:t>
            </a:r>
            <a:r>
              <a:rPr lang="en-US" sz="1400" b="1" dirty="0">
                <a:solidFill>
                  <a:schemeClr val="bg1">
                    <a:lumMod val="50000"/>
                  </a:schemeClr>
                </a:solidFill>
                <a:latin typeface="Calibri" pitchFamily="34" charset="0"/>
              </a:rPr>
              <a:t>, </a:t>
            </a:r>
            <a:r>
              <a:rPr lang="en-US" sz="1400" b="1" dirty="0" smtClean="0">
                <a:solidFill>
                  <a:schemeClr val="bg1">
                    <a:lumMod val="50000"/>
                  </a:schemeClr>
                </a:solidFill>
                <a:latin typeface="Calibri" pitchFamily="34" charset="0"/>
              </a:rPr>
              <a:t>2014</a:t>
            </a:r>
            <a:endParaRPr lang="en-US" sz="1400" b="1" dirty="0">
              <a:solidFill>
                <a:schemeClr val="bg1">
                  <a:lumMod val="50000"/>
                </a:schemeClr>
              </a:solidFill>
              <a:latin typeface="Calibri" pitchFamily="34" charset="0"/>
            </a:endParaRPr>
          </a:p>
        </p:txBody>
      </p:sp>
      <p:sp>
        <p:nvSpPr>
          <p:cNvPr id="11" name="Rectangle 10"/>
          <p:cNvSpPr/>
          <p:nvPr/>
        </p:nvSpPr>
        <p:spPr>
          <a:xfrm>
            <a:off x="-41910" y="3090446"/>
            <a:ext cx="2514600" cy="400110"/>
          </a:xfrm>
          <a:prstGeom prst="rect">
            <a:avLst/>
          </a:prstGeom>
        </p:spPr>
        <p:txBody>
          <a:bodyPr wrap="square">
            <a:spAutoFit/>
          </a:bodyPr>
          <a:lstStyle/>
          <a:p>
            <a:pPr algn="r">
              <a:defRPr/>
            </a:pPr>
            <a:r>
              <a:rPr lang="en-US" sz="2000" dirty="0" smtClean="0">
                <a:solidFill>
                  <a:schemeClr val="accent3">
                    <a:lumMod val="75000"/>
                  </a:schemeClr>
                </a:solidFill>
                <a:latin typeface="Calibri" pitchFamily="34" charset="0"/>
              </a:rPr>
              <a:t>Bill </a:t>
            </a:r>
            <a:r>
              <a:rPr lang="en-US" sz="2000" dirty="0" err="1" smtClean="0">
                <a:solidFill>
                  <a:schemeClr val="accent3">
                    <a:lumMod val="75000"/>
                  </a:schemeClr>
                </a:solidFill>
                <a:latin typeface="Calibri" pitchFamily="34" charset="0"/>
              </a:rPr>
              <a:t>Massaro</a:t>
            </a:r>
            <a:endParaRPr lang="en-US" sz="2000" dirty="0">
              <a:solidFill>
                <a:schemeClr val="accent3">
                  <a:lumMod val="75000"/>
                </a:schemeClr>
              </a:solidFill>
              <a:latin typeface="Calibri" pitchFamily="34" charset="0"/>
            </a:endParaRPr>
          </a:p>
        </p:txBody>
      </p:sp>
    </p:spTree>
    <p:extLst>
      <p:ext uri="{BB962C8B-B14F-4D97-AF65-F5344CB8AC3E}">
        <p14:creationId xmlns:p14="http://schemas.microsoft.com/office/powerpoint/2010/main" xmlns="" val="22001291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9144000" cy="124968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53340" y="1249680"/>
            <a:ext cx="9144000" cy="3048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4" name="Straight Connector 13"/>
          <p:cNvCxnSpPr/>
          <p:nvPr/>
        </p:nvCxnSpPr>
        <p:spPr>
          <a:xfrm>
            <a:off x="2590800" y="0"/>
            <a:ext cx="0" cy="1402080"/>
          </a:xfrm>
          <a:prstGeom prst="line">
            <a:avLst/>
          </a:prstGeom>
          <a:ln w="19050">
            <a:solidFill>
              <a:schemeClr val="tx1">
                <a:lumMod val="65000"/>
                <a:lumOff val="3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Text Box 5"/>
          <p:cNvSpPr txBox="1">
            <a:spLocks noChangeArrowheads="1"/>
          </p:cNvSpPr>
          <p:nvPr/>
        </p:nvSpPr>
        <p:spPr bwMode="auto">
          <a:xfrm>
            <a:off x="2590800" y="141684"/>
            <a:ext cx="4800600" cy="1107996"/>
          </a:xfrm>
          <a:prstGeom prst="rect">
            <a:avLst/>
          </a:prstGeom>
          <a:noFill/>
          <a:ln w="9525">
            <a:noFill/>
            <a:miter lim="800000"/>
            <a:headEnd/>
            <a:tailEnd/>
          </a:ln>
          <a:effectLst/>
        </p:spPr>
        <p:txBody>
          <a:bodyPr>
            <a:spAutoFit/>
          </a:bodyPr>
          <a:lstStyle/>
          <a:p>
            <a:pPr algn="r">
              <a:spcBef>
                <a:spcPct val="50000"/>
              </a:spcBef>
              <a:defRPr/>
            </a:pPr>
            <a:r>
              <a:rPr lang="en-US" sz="6600" b="1" dirty="0" smtClean="0">
                <a:solidFill>
                  <a:schemeClr val="accent3">
                    <a:lumMod val="75000"/>
                  </a:schemeClr>
                </a:solidFill>
                <a:latin typeface="Calibri" pitchFamily="34" charset="0"/>
              </a:rPr>
              <a:t>VISIONING</a:t>
            </a:r>
            <a:endParaRPr lang="en-US" sz="4000" b="1" dirty="0">
              <a:solidFill>
                <a:schemeClr val="accent3">
                  <a:lumMod val="75000"/>
                </a:schemeClr>
              </a:solidFill>
              <a:latin typeface="Calibri" pitchFamily="34" charset="0"/>
            </a:endParaRPr>
          </a:p>
        </p:txBody>
      </p:sp>
      <p:sp>
        <p:nvSpPr>
          <p:cNvPr id="18" name="Rectangle 17"/>
          <p:cNvSpPr/>
          <p:nvPr/>
        </p:nvSpPr>
        <p:spPr>
          <a:xfrm>
            <a:off x="-53340" y="280183"/>
            <a:ext cx="2541588" cy="830997"/>
          </a:xfrm>
          <a:prstGeom prst="rect">
            <a:avLst/>
          </a:prstGeom>
        </p:spPr>
        <p:txBody>
          <a:bodyPr>
            <a:spAutoFit/>
          </a:bodyPr>
          <a:lstStyle/>
          <a:p>
            <a:pPr algn="r">
              <a:defRPr/>
            </a:pPr>
            <a:r>
              <a:rPr lang="en-US" sz="2400" b="1" dirty="0" smtClean="0">
                <a:solidFill>
                  <a:schemeClr val="accent3">
                    <a:lumMod val="75000"/>
                  </a:schemeClr>
                </a:solidFill>
                <a:latin typeface="Calibri" pitchFamily="34" charset="0"/>
              </a:rPr>
              <a:t>Medfield State Hospital </a:t>
            </a:r>
            <a:endParaRPr lang="en-US" sz="2400" b="1" dirty="0">
              <a:solidFill>
                <a:schemeClr val="accent3">
                  <a:lumMod val="75000"/>
                </a:schemeClr>
              </a:solidFill>
            </a:endParaRPr>
          </a:p>
        </p:txBody>
      </p:sp>
      <p:sp>
        <p:nvSpPr>
          <p:cNvPr id="12" name="Rectangle 11"/>
          <p:cNvSpPr/>
          <p:nvPr/>
        </p:nvSpPr>
        <p:spPr>
          <a:xfrm>
            <a:off x="76200" y="1608979"/>
            <a:ext cx="6477000" cy="461665"/>
          </a:xfrm>
          <a:prstGeom prst="rect">
            <a:avLst/>
          </a:prstGeom>
        </p:spPr>
        <p:txBody>
          <a:bodyPr wrap="square">
            <a:spAutoFit/>
          </a:bodyPr>
          <a:lstStyle/>
          <a:p>
            <a:pPr>
              <a:defRPr/>
            </a:pPr>
            <a:r>
              <a:rPr lang="en-US" sz="2400" b="1" dirty="0" smtClean="0">
                <a:solidFill>
                  <a:schemeClr val="bg1">
                    <a:lumMod val="50000"/>
                  </a:schemeClr>
                </a:solidFill>
                <a:latin typeface="Calibri" pitchFamily="34" charset="0"/>
              </a:rPr>
              <a:t>Quad and Core Campus</a:t>
            </a:r>
            <a:endParaRPr lang="en-US" sz="2400" b="1" dirty="0">
              <a:solidFill>
                <a:schemeClr val="bg1">
                  <a:lumMod val="50000"/>
                </a:schemeClr>
              </a:solidFill>
              <a:latin typeface="Calibri" pitchFamily="34"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03848" y="2811780"/>
            <a:ext cx="4368800" cy="327660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295900" y="1409700"/>
            <a:ext cx="3543300" cy="4724400"/>
          </a:xfrm>
          <a:prstGeom prst="rect">
            <a:avLst/>
          </a:prstGeom>
        </p:spPr>
      </p:pic>
    </p:spTree>
    <p:extLst>
      <p:ext uri="{BB962C8B-B14F-4D97-AF65-F5344CB8AC3E}">
        <p14:creationId xmlns:p14="http://schemas.microsoft.com/office/powerpoint/2010/main" xmlns="" val="373793731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9144000" cy="124968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53340" y="1249680"/>
            <a:ext cx="9144000" cy="3048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4" name="Straight Connector 13"/>
          <p:cNvCxnSpPr/>
          <p:nvPr/>
        </p:nvCxnSpPr>
        <p:spPr>
          <a:xfrm>
            <a:off x="2590800" y="0"/>
            <a:ext cx="0" cy="1402080"/>
          </a:xfrm>
          <a:prstGeom prst="line">
            <a:avLst/>
          </a:prstGeom>
          <a:ln w="19050">
            <a:solidFill>
              <a:schemeClr val="tx1">
                <a:lumMod val="65000"/>
                <a:lumOff val="3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Text Box 5"/>
          <p:cNvSpPr txBox="1">
            <a:spLocks noChangeArrowheads="1"/>
          </p:cNvSpPr>
          <p:nvPr/>
        </p:nvSpPr>
        <p:spPr bwMode="auto">
          <a:xfrm>
            <a:off x="2590800" y="141684"/>
            <a:ext cx="4800600" cy="1107996"/>
          </a:xfrm>
          <a:prstGeom prst="rect">
            <a:avLst/>
          </a:prstGeom>
          <a:noFill/>
          <a:ln w="9525">
            <a:noFill/>
            <a:miter lim="800000"/>
            <a:headEnd/>
            <a:tailEnd/>
          </a:ln>
          <a:effectLst/>
        </p:spPr>
        <p:txBody>
          <a:bodyPr>
            <a:spAutoFit/>
          </a:bodyPr>
          <a:lstStyle/>
          <a:p>
            <a:pPr algn="r">
              <a:spcBef>
                <a:spcPct val="50000"/>
              </a:spcBef>
              <a:defRPr/>
            </a:pPr>
            <a:r>
              <a:rPr lang="en-US" sz="6600" b="1" dirty="0" smtClean="0">
                <a:solidFill>
                  <a:schemeClr val="accent3">
                    <a:lumMod val="75000"/>
                  </a:schemeClr>
                </a:solidFill>
                <a:latin typeface="Calibri" pitchFamily="34" charset="0"/>
              </a:rPr>
              <a:t>VISIONING</a:t>
            </a:r>
            <a:endParaRPr lang="en-US" sz="4000" b="1" dirty="0">
              <a:solidFill>
                <a:schemeClr val="accent3">
                  <a:lumMod val="75000"/>
                </a:schemeClr>
              </a:solidFill>
              <a:latin typeface="Calibri" pitchFamily="34" charset="0"/>
            </a:endParaRPr>
          </a:p>
        </p:txBody>
      </p:sp>
      <p:sp>
        <p:nvSpPr>
          <p:cNvPr id="18" name="Rectangle 17"/>
          <p:cNvSpPr/>
          <p:nvPr/>
        </p:nvSpPr>
        <p:spPr>
          <a:xfrm>
            <a:off x="-53340" y="280183"/>
            <a:ext cx="2541588" cy="830997"/>
          </a:xfrm>
          <a:prstGeom prst="rect">
            <a:avLst/>
          </a:prstGeom>
        </p:spPr>
        <p:txBody>
          <a:bodyPr>
            <a:spAutoFit/>
          </a:bodyPr>
          <a:lstStyle/>
          <a:p>
            <a:pPr algn="r">
              <a:defRPr/>
            </a:pPr>
            <a:r>
              <a:rPr lang="en-US" sz="2400" b="1" dirty="0" smtClean="0">
                <a:solidFill>
                  <a:schemeClr val="accent3">
                    <a:lumMod val="75000"/>
                  </a:schemeClr>
                </a:solidFill>
                <a:latin typeface="Calibri" pitchFamily="34" charset="0"/>
              </a:rPr>
              <a:t>Medfield State Hospital </a:t>
            </a:r>
            <a:endParaRPr lang="en-US" sz="2400" b="1" dirty="0">
              <a:solidFill>
                <a:schemeClr val="accent3">
                  <a:lumMod val="75000"/>
                </a:schemeClr>
              </a:solidFill>
            </a:endParaRPr>
          </a:p>
        </p:txBody>
      </p:sp>
      <p:sp>
        <p:nvSpPr>
          <p:cNvPr id="12" name="Rectangle 11"/>
          <p:cNvSpPr/>
          <p:nvPr/>
        </p:nvSpPr>
        <p:spPr>
          <a:xfrm>
            <a:off x="76200" y="1608979"/>
            <a:ext cx="6477000" cy="461665"/>
          </a:xfrm>
          <a:prstGeom prst="rect">
            <a:avLst/>
          </a:prstGeom>
        </p:spPr>
        <p:txBody>
          <a:bodyPr wrap="square">
            <a:spAutoFit/>
          </a:bodyPr>
          <a:lstStyle/>
          <a:p>
            <a:pPr>
              <a:defRPr/>
            </a:pPr>
            <a:r>
              <a:rPr lang="en-US" sz="2400" b="1" dirty="0" smtClean="0">
                <a:solidFill>
                  <a:schemeClr val="bg1">
                    <a:lumMod val="50000"/>
                  </a:schemeClr>
                </a:solidFill>
                <a:latin typeface="Calibri" pitchFamily="34" charset="0"/>
              </a:rPr>
              <a:t>Quad and Core Campus</a:t>
            </a:r>
            <a:endParaRPr lang="en-US" sz="2400" b="1" dirty="0">
              <a:solidFill>
                <a:schemeClr val="bg1">
                  <a:lumMod val="50000"/>
                </a:schemeClr>
              </a:solidFill>
              <a:latin typeface="Calibri" pitchFamily="34"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427220" y="2438400"/>
            <a:ext cx="4267200" cy="426720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68814" y="2209800"/>
            <a:ext cx="3257550" cy="4343400"/>
          </a:xfrm>
          <a:prstGeom prst="rect">
            <a:avLst/>
          </a:prstGeom>
        </p:spPr>
      </p:pic>
    </p:spTree>
    <p:extLst>
      <p:ext uri="{BB962C8B-B14F-4D97-AF65-F5344CB8AC3E}">
        <p14:creationId xmlns:p14="http://schemas.microsoft.com/office/powerpoint/2010/main" xmlns="" val="138181968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9144000" cy="124968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53340" y="1249680"/>
            <a:ext cx="9144000" cy="3048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4" name="Straight Connector 13"/>
          <p:cNvCxnSpPr/>
          <p:nvPr/>
        </p:nvCxnSpPr>
        <p:spPr>
          <a:xfrm>
            <a:off x="2590800" y="0"/>
            <a:ext cx="0" cy="1402080"/>
          </a:xfrm>
          <a:prstGeom prst="line">
            <a:avLst/>
          </a:prstGeom>
          <a:ln w="19050">
            <a:solidFill>
              <a:schemeClr val="tx1">
                <a:lumMod val="65000"/>
                <a:lumOff val="3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Text Box 5"/>
          <p:cNvSpPr txBox="1">
            <a:spLocks noChangeArrowheads="1"/>
          </p:cNvSpPr>
          <p:nvPr/>
        </p:nvSpPr>
        <p:spPr bwMode="auto">
          <a:xfrm>
            <a:off x="2590800" y="141684"/>
            <a:ext cx="4800600" cy="1107996"/>
          </a:xfrm>
          <a:prstGeom prst="rect">
            <a:avLst/>
          </a:prstGeom>
          <a:noFill/>
          <a:ln w="9525">
            <a:noFill/>
            <a:miter lim="800000"/>
            <a:headEnd/>
            <a:tailEnd/>
          </a:ln>
          <a:effectLst/>
        </p:spPr>
        <p:txBody>
          <a:bodyPr>
            <a:spAutoFit/>
          </a:bodyPr>
          <a:lstStyle/>
          <a:p>
            <a:pPr algn="r">
              <a:spcBef>
                <a:spcPct val="50000"/>
              </a:spcBef>
              <a:defRPr/>
            </a:pPr>
            <a:r>
              <a:rPr lang="en-US" sz="6600" b="1" dirty="0" smtClean="0">
                <a:solidFill>
                  <a:schemeClr val="accent3">
                    <a:lumMod val="75000"/>
                  </a:schemeClr>
                </a:solidFill>
                <a:latin typeface="Calibri" pitchFamily="34" charset="0"/>
              </a:rPr>
              <a:t>VISIONING</a:t>
            </a:r>
            <a:endParaRPr lang="en-US" sz="4000" b="1" dirty="0">
              <a:solidFill>
                <a:schemeClr val="accent3">
                  <a:lumMod val="75000"/>
                </a:schemeClr>
              </a:solidFill>
              <a:latin typeface="Calibri" pitchFamily="34" charset="0"/>
            </a:endParaRPr>
          </a:p>
        </p:txBody>
      </p:sp>
      <p:sp>
        <p:nvSpPr>
          <p:cNvPr id="18" name="Rectangle 17"/>
          <p:cNvSpPr/>
          <p:nvPr/>
        </p:nvSpPr>
        <p:spPr>
          <a:xfrm>
            <a:off x="-53340" y="280183"/>
            <a:ext cx="2541588" cy="830997"/>
          </a:xfrm>
          <a:prstGeom prst="rect">
            <a:avLst/>
          </a:prstGeom>
        </p:spPr>
        <p:txBody>
          <a:bodyPr>
            <a:spAutoFit/>
          </a:bodyPr>
          <a:lstStyle/>
          <a:p>
            <a:pPr algn="r">
              <a:defRPr/>
            </a:pPr>
            <a:r>
              <a:rPr lang="en-US" sz="2400" b="1" dirty="0" smtClean="0">
                <a:solidFill>
                  <a:schemeClr val="accent3">
                    <a:lumMod val="75000"/>
                  </a:schemeClr>
                </a:solidFill>
                <a:latin typeface="Calibri" pitchFamily="34" charset="0"/>
              </a:rPr>
              <a:t>Medfield State Hospital </a:t>
            </a:r>
            <a:endParaRPr lang="en-US" sz="2400" b="1" dirty="0">
              <a:solidFill>
                <a:schemeClr val="accent3">
                  <a:lumMod val="75000"/>
                </a:schemeClr>
              </a:solidFill>
            </a:endParaRPr>
          </a:p>
        </p:txBody>
      </p:sp>
      <p:sp>
        <p:nvSpPr>
          <p:cNvPr id="12" name="Rectangle 11"/>
          <p:cNvSpPr/>
          <p:nvPr/>
        </p:nvSpPr>
        <p:spPr>
          <a:xfrm>
            <a:off x="76200" y="1608979"/>
            <a:ext cx="6477000" cy="461665"/>
          </a:xfrm>
          <a:prstGeom prst="rect">
            <a:avLst/>
          </a:prstGeom>
        </p:spPr>
        <p:txBody>
          <a:bodyPr wrap="square">
            <a:spAutoFit/>
          </a:bodyPr>
          <a:lstStyle/>
          <a:p>
            <a:pPr>
              <a:defRPr/>
            </a:pPr>
            <a:r>
              <a:rPr lang="en-US" sz="2400" b="1" dirty="0" smtClean="0">
                <a:solidFill>
                  <a:schemeClr val="bg1">
                    <a:lumMod val="50000"/>
                  </a:schemeClr>
                </a:solidFill>
                <a:latin typeface="Calibri" pitchFamily="34" charset="0"/>
              </a:rPr>
              <a:t>Quad and Core Campus</a:t>
            </a:r>
            <a:endParaRPr lang="en-US" sz="2400" b="1" dirty="0">
              <a:solidFill>
                <a:schemeClr val="bg1">
                  <a:lumMod val="50000"/>
                </a:schemeClr>
              </a:solidFill>
              <a:latin typeface="Calibri" pitchFamily="34"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02248" y="2514600"/>
            <a:ext cx="4572000" cy="342900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34000" y="2449830"/>
            <a:ext cx="3493770" cy="3493770"/>
          </a:xfrm>
          <a:prstGeom prst="rect">
            <a:avLst/>
          </a:prstGeom>
        </p:spPr>
      </p:pic>
    </p:spTree>
    <p:extLst>
      <p:ext uri="{BB962C8B-B14F-4D97-AF65-F5344CB8AC3E}">
        <p14:creationId xmlns:p14="http://schemas.microsoft.com/office/powerpoint/2010/main" xmlns="" val="390579614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9144000" cy="124968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53340" y="1249680"/>
            <a:ext cx="9144000" cy="3048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4" name="Straight Connector 13"/>
          <p:cNvCxnSpPr/>
          <p:nvPr/>
        </p:nvCxnSpPr>
        <p:spPr>
          <a:xfrm>
            <a:off x="2590800" y="0"/>
            <a:ext cx="0" cy="1402080"/>
          </a:xfrm>
          <a:prstGeom prst="line">
            <a:avLst/>
          </a:prstGeom>
          <a:ln w="19050">
            <a:solidFill>
              <a:schemeClr val="tx1">
                <a:lumMod val="65000"/>
                <a:lumOff val="3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Text Box 5"/>
          <p:cNvSpPr txBox="1">
            <a:spLocks noChangeArrowheads="1"/>
          </p:cNvSpPr>
          <p:nvPr/>
        </p:nvSpPr>
        <p:spPr bwMode="auto">
          <a:xfrm>
            <a:off x="2590800" y="141684"/>
            <a:ext cx="4800600" cy="1107996"/>
          </a:xfrm>
          <a:prstGeom prst="rect">
            <a:avLst/>
          </a:prstGeom>
          <a:noFill/>
          <a:ln w="9525">
            <a:noFill/>
            <a:miter lim="800000"/>
            <a:headEnd/>
            <a:tailEnd/>
          </a:ln>
          <a:effectLst/>
        </p:spPr>
        <p:txBody>
          <a:bodyPr>
            <a:spAutoFit/>
          </a:bodyPr>
          <a:lstStyle/>
          <a:p>
            <a:pPr algn="r">
              <a:spcBef>
                <a:spcPct val="50000"/>
              </a:spcBef>
              <a:defRPr/>
            </a:pPr>
            <a:r>
              <a:rPr lang="en-US" sz="6600" b="1" dirty="0" smtClean="0">
                <a:solidFill>
                  <a:schemeClr val="accent3">
                    <a:lumMod val="75000"/>
                  </a:schemeClr>
                </a:solidFill>
                <a:latin typeface="Calibri" pitchFamily="34" charset="0"/>
              </a:rPr>
              <a:t>VISIONING</a:t>
            </a:r>
            <a:endParaRPr lang="en-US" sz="4000" b="1" dirty="0">
              <a:solidFill>
                <a:schemeClr val="accent3">
                  <a:lumMod val="75000"/>
                </a:schemeClr>
              </a:solidFill>
              <a:latin typeface="Calibri" pitchFamily="34" charset="0"/>
            </a:endParaRPr>
          </a:p>
        </p:txBody>
      </p:sp>
      <p:sp>
        <p:nvSpPr>
          <p:cNvPr id="18" name="Rectangle 17"/>
          <p:cNvSpPr/>
          <p:nvPr/>
        </p:nvSpPr>
        <p:spPr>
          <a:xfrm>
            <a:off x="-53340" y="280183"/>
            <a:ext cx="2541588" cy="830997"/>
          </a:xfrm>
          <a:prstGeom prst="rect">
            <a:avLst/>
          </a:prstGeom>
        </p:spPr>
        <p:txBody>
          <a:bodyPr>
            <a:spAutoFit/>
          </a:bodyPr>
          <a:lstStyle/>
          <a:p>
            <a:pPr algn="r">
              <a:defRPr/>
            </a:pPr>
            <a:r>
              <a:rPr lang="en-US" sz="2400" b="1" dirty="0" smtClean="0">
                <a:solidFill>
                  <a:schemeClr val="accent3">
                    <a:lumMod val="75000"/>
                  </a:schemeClr>
                </a:solidFill>
                <a:latin typeface="Calibri" pitchFamily="34" charset="0"/>
              </a:rPr>
              <a:t>Medfield State Hospital </a:t>
            </a:r>
            <a:endParaRPr lang="en-US" sz="2400" b="1" dirty="0">
              <a:solidFill>
                <a:schemeClr val="accent3">
                  <a:lumMod val="75000"/>
                </a:schemeClr>
              </a:solidFill>
            </a:endParaRPr>
          </a:p>
        </p:txBody>
      </p:sp>
      <p:sp>
        <p:nvSpPr>
          <p:cNvPr id="12" name="Rectangle 11"/>
          <p:cNvSpPr/>
          <p:nvPr/>
        </p:nvSpPr>
        <p:spPr>
          <a:xfrm>
            <a:off x="76200" y="1608979"/>
            <a:ext cx="6477000" cy="461665"/>
          </a:xfrm>
          <a:prstGeom prst="rect">
            <a:avLst/>
          </a:prstGeom>
        </p:spPr>
        <p:txBody>
          <a:bodyPr wrap="square">
            <a:spAutoFit/>
          </a:bodyPr>
          <a:lstStyle/>
          <a:p>
            <a:pPr>
              <a:defRPr/>
            </a:pPr>
            <a:r>
              <a:rPr lang="en-US" sz="2400" b="1" dirty="0" smtClean="0">
                <a:solidFill>
                  <a:schemeClr val="bg1">
                    <a:lumMod val="50000"/>
                  </a:schemeClr>
                </a:solidFill>
                <a:latin typeface="Calibri" pitchFamily="34" charset="0"/>
              </a:rPr>
              <a:t>Quad and Core Campus</a:t>
            </a:r>
            <a:endParaRPr lang="en-US" sz="2400" b="1" dirty="0">
              <a:solidFill>
                <a:schemeClr val="bg1">
                  <a:lumMod val="50000"/>
                </a:schemeClr>
              </a:solidFill>
              <a:latin typeface="Calibri" pitchFamily="34"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02348" y="2162176"/>
            <a:ext cx="2971800" cy="222885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971868" y="4602481"/>
            <a:ext cx="3002280" cy="2251710"/>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724400" y="2131695"/>
            <a:ext cx="4267200" cy="4267200"/>
          </a:xfrm>
          <a:prstGeom prst="rect">
            <a:avLst/>
          </a:prstGeom>
        </p:spPr>
      </p:pic>
    </p:spTree>
    <p:extLst>
      <p:ext uri="{BB962C8B-B14F-4D97-AF65-F5344CB8AC3E}">
        <p14:creationId xmlns:p14="http://schemas.microsoft.com/office/powerpoint/2010/main" xmlns="" val="373793731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9144000" cy="124968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53340" y="1249680"/>
            <a:ext cx="9144000" cy="3048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4" name="Straight Connector 13"/>
          <p:cNvCxnSpPr/>
          <p:nvPr/>
        </p:nvCxnSpPr>
        <p:spPr>
          <a:xfrm>
            <a:off x="2590800" y="0"/>
            <a:ext cx="0" cy="1402080"/>
          </a:xfrm>
          <a:prstGeom prst="line">
            <a:avLst/>
          </a:prstGeom>
          <a:ln w="19050">
            <a:solidFill>
              <a:schemeClr val="tx1">
                <a:lumMod val="65000"/>
                <a:lumOff val="3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Text Box 5"/>
          <p:cNvSpPr txBox="1">
            <a:spLocks noChangeArrowheads="1"/>
          </p:cNvSpPr>
          <p:nvPr/>
        </p:nvSpPr>
        <p:spPr bwMode="auto">
          <a:xfrm>
            <a:off x="2590800" y="141684"/>
            <a:ext cx="4800600" cy="1107996"/>
          </a:xfrm>
          <a:prstGeom prst="rect">
            <a:avLst/>
          </a:prstGeom>
          <a:noFill/>
          <a:ln w="9525">
            <a:noFill/>
            <a:miter lim="800000"/>
            <a:headEnd/>
            <a:tailEnd/>
          </a:ln>
          <a:effectLst/>
        </p:spPr>
        <p:txBody>
          <a:bodyPr>
            <a:spAutoFit/>
          </a:bodyPr>
          <a:lstStyle/>
          <a:p>
            <a:pPr algn="r">
              <a:spcBef>
                <a:spcPct val="50000"/>
              </a:spcBef>
              <a:defRPr/>
            </a:pPr>
            <a:r>
              <a:rPr lang="en-US" sz="6600" b="1" dirty="0" smtClean="0">
                <a:solidFill>
                  <a:schemeClr val="accent3">
                    <a:lumMod val="75000"/>
                  </a:schemeClr>
                </a:solidFill>
                <a:latin typeface="Calibri" pitchFamily="34" charset="0"/>
              </a:rPr>
              <a:t>VISIONING</a:t>
            </a:r>
            <a:endParaRPr lang="en-US" sz="4000" b="1" dirty="0">
              <a:solidFill>
                <a:schemeClr val="accent3">
                  <a:lumMod val="75000"/>
                </a:schemeClr>
              </a:solidFill>
              <a:latin typeface="Calibri" pitchFamily="34" charset="0"/>
            </a:endParaRPr>
          </a:p>
        </p:txBody>
      </p:sp>
      <p:sp>
        <p:nvSpPr>
          <p:cNvPr id="18" name="Rectangle 17"/>
          <p:cNvSpPr/>
          <p:nvPr/>
        </p:nvSpPr>
        <p:spPr>
          <a:xfrm>
            <a:off x="-53340" y="280183"/>
            <a:ext cx="2541588" cy="830997"/>
          </a:xfrm>
          <a:prstGeom prst="rect">
            <a:avLst/>
          </a:prstGeom>
        </p:spPr>
        <p:txBody>
          <a:bodyPr>
            <a:spAutoFit/>
          </a:bodyPr>
          <a:lstStyle/>
          <a:p>
            <a:pPr algn="r">
              <a:defRPr/>
            </a:pPr>
            <a:r>
              <a:rPr lang="en-US" sz="2400" b="1" dirty="0" smtClean="0">
                <a:solidFill>
                  <a:schemeClr val="accent3">
                    <a:lumMod val="75000"/>
                  </a:schemeClr>
                </a:solidFill>
                <a:latin typeface="Calibri" pitchFamily="34" charset="0"/>
              </a:rPr>
              <a:t>Medfield State Hospital </a:t>
            </a:r>
            <a:endParaRPr lang="en-US" sz="2400" b="1" dirty="0">
              <a:solidFill>
                <a:schemeClr val="accent3">
                  <a:lumMod val="75000"/>
                </a:schemeClr>
              </a:solidFill>
            </a:endParaRPr>
          </a:p>
        </p:txBody>
      </p:sp>
      <p:sp>
        <p:nvSpPr>
          <p:cNvPr id="12" name="Rectangle 11"/>
          <p:cNvSpPr/>
          <p:nvPr/>
        </p:nvSpPr>
        <p:spPr>
          <a:xfrm>
            <a:off x="76200" y="1608979"/>
            <a:ext cx="6477000" cy="461665"/>
          </a:xfrm>
          <a:prstGeom prst="rect">
            <a:avLst/>
          </a:prstGeom>
        </p:spPr>
        <p:txBody>
          <a:bodyPr wrap="square">
            <a:spAutoFit/>
          </a:bodyPr>
          <a:lstStyle/>
          <a:p>
            <a:pPr>
              <a:defRPr/>
            </a:pPr>
            <a:r>
              <a:rPr lang="en-US" sz="2400" b="1" dirty="0" smtClean="0">
                <a:solidFill>
                  <a:schemeClr val="bg1">
                    <a:lumMod val="50000"/>
                  </a:schemeClr>
                </a:solidFill>
                <a:latin typeface="Calibri" pitchFamily="34" charset="0"/>
              </a:rPr>
              <a:t>Core Campus</a:t>
            </a:r>
            <a:endParaRPr lang="en-US" sz="2400" b="1" dirty="0">
              <a:solidFill>
                <a:schemeClr val="bg1">
                  <a:lumMod val="50000"/>
                </a:schemeClr>
              </a:solidFill>
              <a:latin typeface="Calibri" pitchFamily="34" charset="0"/>
            </a:endParaRPr>
          </a:p>
        </p:txBody>
      </p:sp>
      <p:pic>
        <p:nvPicPr>
          <p:cNvPr id="11" name="Picture 10"/>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04800" y="2743200"/>
            <a:ext cx="4201160" cy="3150870"/>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747260" y="2807970"/>
            <a:ext cx="4114800" cy="3086100"/>
          </a:xfrm>
          <a:prstGeom prst="rect">
            <a:avLst/>
          </a:prstGeom>
        </p:spPr>
      </p:pic>
    </p:spTree>
    <p:extLst>
      <p:ext uri="{BB962C8B-B14F-4D97-AF65-F5344CB8AC3E}">
        <p14:creationId xmlns:p14="http://schemas.microsoft.com/office/powerpoint/2010/main" xmlns="" val="293560514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9144000" cy="124968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53340" y="1249680"/>
            <a:ext cx="9144000" cy="3048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4" name="Straight Connector 13"/>
          <p:cNvCxnSpPr/>
          <p:nvPr/>
        </p:nvCxnSpPr>
        <p:spPr>
          <a:xfrm>
            <a:off x="2590800" y="0"/>
            <a:ext cx="0" cy="1402080"/>
          </a:xfrm>
          <a:prstGeom prst="line">
            <a:avLst/>
          </a:prstGeom>
          <a:ln w="19050">
            <a:solidFill>
              <a:schemeClr val="tx1">
                <a:lumMod val="65000"/>
                <a:lumOff val="3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Text Box 5"/>
          <p:cNvSpPr txBox="1">
            <a:spLocks noChangeArrowheads="1"/>
          </p:cNvSpPr>
          <p:nvPr/>
        </p:nvSpPr>
        <p:spPr bwMode="auto">
          <a:xfrm>
            <a:off x="2590800" y="141684"/>
            <a:ext cx="4800600" cy="1107996"/>
          </a:xfrm>
          <a:prstGeom prst="rect">
            <a:avLst/>
          </a:prstGeom>
          <a:noFill/>
          <a:ln w="9525">
            <a:noFill/>
            <a:miter lim="800000"/>
            <a:headEnd/>
            <a:tailEnd/>
          </a:ln>
          <a:effectLst/>
        </p:spPr>
        <p:txBody>
          <a:bodyPr>
            <a:spAutoFit/>
          </a:bodyPr>
          <a:lstStyle/>
          <a:p>
            <a:pPr algn="r">
              <a:spcBef>
                <a:spcPct val="50000"/>
              </a:spcBef>
              <a:defRPr/>
            </a:pPr>
            <a:r>
              <a:rPr lang="en-US" sz="6600" b="1" dirty="0" smtClean="0">
                <a:solidFill>
                  <a:schemeClr val="accent3">
                    <a:lumMod val="75000"/>
                  </a:schemeClr>
                </a:solidFill>
                <a:latin typeface="Calibri" pitchFamily="34" charset="0"/>
              </a:rPr>
              <a:t>VISIONING</a:t>
            </a:r>
            <a:endParaRPr lang="en-US" sz="4000" b="1" dirty="0">
              <a:solidFill>
                <a:schemeClr val="accent3">
                  <a:lumMod val="75000"/>
                </a:schemeClr>
              </a:solidFill>
              <a:latin typeface="Calibri" pitchFamily="34" charset="0"/>
            </a:endParaRPr>
          </a:p>
        </p:txBody>
      </p:sp>
      <p:sp>
        <p:nvSpPr>
          <p:cNvPr id="18" name="Rectangle 17"/>
          <p:cNvSpPr/>
          <p:nvPr/>
        </p:nvSpPr>
        <p:spPr>
          <a:xfrm>
            <a:off x="-53340" y="280183"/>
            <a:ext cx="2541588" cy="830997"/>
          </a:xfrm>
          <a:prstGeom prst="rect">
            <a:avLst/>
          </a:prstGeom>
        </p:spPr>
        <p:txBody>
          <a:bodyPr>
            <a:spAutoFit/>
          </a:bodyPr>
          <a:lstStyle/>
          <a:p>
            <a:pPr algn="r">
              <a:defRPr/>
            </a:pPr>
            <a:r>
              <a:rPr lang="en-US" sz="2400" b="1" dirty="0" smtClean="0">
                <a:solidFill>
                  <a:schemeClr val="accent3">
                    <a:lumMod val="75000"/>
                  </a:schemeClr>
                </a:solidFill>
                <a:latin typeface="Calibri" pitchFamily="34" charset="0"/>
              </a:rPr>
              <a:t>Medfield State Hospital </a:t>
            </a:r>
            <a:endParaRPr lang="en-US" sz="2400" b="1" dirty="0">
              <a:solidFill>
                <a:schemeClr val="accent3">
                  <a:lumMod val="75000"/>
                </a:schemeClr>
              </a:solidFill>
            </a:endParaRPr>
          </a:p>
        </p:txBody>
      </p:sp>
      <p:sp>
        <p:nvSpPr>
          <p:cNvPr id="12" name="Rectangle 11"/>
          <p:cNvSpPr/>
          <p:nvPr/>
        </p:nvSpPr>
        <p:spPr>
          <a:xfrm>
            <a:off x="76200" y="1608979"/>
            <a:ext cx="6477000" cy="461665"/>
          </a:xfrm>
          <a:prstGeom prst="rect">
            <a:avLst/>
          </a:prstGeom>
        </p:spPr>
        <p:txBody>
          <a:bodyPr wrap="square">
            <a:spAutoFit/>
          </a:bodyPr>
          <a:lstStyle/>
          <a:p>
            <a:pPr>
              <a:defRPr/>
            </a:pPr>
            <a:r>
              <a:rPr lang="en-US" sz="2400" b="1" dirty="0" smtClean="0">
                <a:solidFill>
                  <a:schemeClr val="bg1">
                    <a:lumMod val="50000"/>
                  </a:schemeClr>
                </a:solidFill>
                <a:latin typeface="Calibri" pitchFamily="34" charset="0"/>
              </a:rPr>
              <a:t>Quad and Core Campus</a:t>
            </a:r>
            <a:endParaRPr lang="en-US" sz="2400" b="1" dirty="0">
              <a:solidFill>
                <a:schemeClr val="bg1">
                  <a:lumMod val="50000"/>
                </a:schemeClr>
              </a:solidFill>
              <a:latin typeface="Calibri" pitchFamily="34" charset="0"/>
            </a:endParaRPr>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xmlns="" val="0"/>
              </a:ext>
            </a:extLst>
          </a:blip>
          <a:srcRect t="6508"/>
          <a:stretch/>
        </p:blipFill>
        <p:spPr>
          <a:xfrm>
            <a:off x="3381490" y="2209800"/>
            <a:ext cx="5678690" cy="4648200"/>
          </a:xfrm>
          <a:prstGeom prst="rect">
            <a:avLst/>
          </a:prstGeom>
        </p:spPr>
      </p:pic>
    </p:spTree>
    <p:extLst>
      <p:ext uri="{BB962C8B-B14F-4D97-AF65-F5344CB8AC3E}">
        <p14:creationId xmlns:p14="http://schemas.microsoft.com/office/powerpoint/2010/main" xmlns="" val="428897331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9144000" cy="124968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53340" y="1249680"/>
            <a:ext cx="9144000" cy="3048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4" name="Straight Connector 13"/>
          <p:cNvCxnSpPr/>
          <p:nvPr/>
        </p:nvCxnSpPr>
        <p:spPr>
          <a:xfrm>
            <a:off x="2590800" y="0"/>
            <a:ext cx="0" cy="1402080"/>
          </a:xfrm>
          <a:prstGeom prst="line">
            <a:avLst/>
          </a:prstGeom>
          <a:ln w="19050">
            <a:solidFill>
              <a:schemeClr val="tx1">
                <a:lumMod val="65000"/>
                <a:lumOff val="3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Text Box 5"/>
          <p:cNvSpPr txBox="1">
            <a:spLocks noChangeArrowheads="1"/>
          </p:cNvSpPr>
          <p:nvPr/>
        </p:nvSpPr>
        <p:spPr bwMode="auto">
          <a:xfrm>
            <a:off x="2590800" y="141684"/>
            <a:ext cx="4800600" cy="1107996"/>
          </a:xfrm>
          <a:prstGeom prst="rect">
            <a:avLst/>
          </a:prstGeom>
          <a:noFill/>
          <a:ln w="9525">
            <a:noFill/>
            <a:miter lim="800000"/>
            <a:headEnd/>
            <a:tailEnd/>
          </a:ln>
          <a:effectLst/>
        </p:spPr>
        <p:txBody>
          <a:bodyPr>
            <a:spAutoFit/>
          </a:bodyPr>
          <a:lstStyle/>
          <a:p>
            <a:pPr algn="r">
              <a:spcBef>
                <a:spcPct val="50000"/>
              </a:spcBef>
              <a:defRPr/>
            </a:pPr>
            <a:r>
              <a:rPr lang="en-US" sz="6600" b="1" dirty="0" smtClean="0">
                <a:solidFill>
                  <a:schemeClr val="accent3">
                    <a:lumMod val="75000"/>
                  </a:schemeClr>
                </a:solidFill>
                <a:latin typeface="Calibri" pitchFamily="34" charset="0"/>
              </a:rPr>
              <a:t>VISIONING</a:t>
            </a:r>
            <a:endParaRPr lang="en-US" sz="4000" b="1" dirty="0">
              <a:solidFill>
                <a:schemeClr val="accent3">
                  <a:lumMod val="75000"/>
                </a:schemeClr>
              </a:solidFill>
              <a:latin typeface="Calibri" pitchFamily="34" charset="0"/>
            </a:endParaRPr>
          </a:p>
        </p:txBody>
      </p:sp>
      <p:sp>
        <p:nvSpPr>
          <p:cNvPr id="18" name="Rectangle 17"/>
          <p:cNvSpPr/>
          <p:nvPr/>
        </p:nvSpPr>
        <p:spPr>
          <a:xfrm>
            <a:off x="-53340" y="280183"/>
            <a:ext cx="2541588" cy="830997"/>
          </a:xfrm>
          <a:prstGeom prst="rect">
            <a:avLst/>
          </a:prstGeom>
        </p:spPr>
        <p:txBody>
          <a:bodyPr>
            <a:spAutoFit/>
          </a:bodyPr>
          <a:lstStyle/>
          <a:p>
            <a:pPr algn="r">
              <a:defRPr/>
            </a:pPr>
            <a:r>
              <a:rPr lang="en-US" sz="2400" b="1" dirty="0" smtClean="0">
                <a:solidFill>
                  <a:schemeClr val="accent3">
                    <a:lumMod val="75000"/>
                  </a:schemeClr>
                </a:solidFill>
                <a:latin typeface="Calibri" pitchFamily="34" charset="0"/>
              </a:rPr>
              <a:t>Medfield State Hospital </a:t>
            </a:r>
            <a:endParaRPr lang="en-US" sz="2400" b="1" dirty="0">
              <a:solidFill>
                <a:schemeClr val="accent3">
                  <a:lumMod val="75000"/>
                </a:schemeClr>
              </a:solidFill>
            </a:endParaRPr>
          </a:p>
        </p:txBody>
      </p:sp>
      <p:sp>
        <p:nvSpPr>
          <p:cNvPr id="12" name="Rectangle 11"/>
          <p:cNvSpPr/>
          <p:nvPr/>
        </p:nvSpPr>
        <p:spPr>
          <a:xfrm>
            <a:off x="76200" y="1608979"/>
            <a:ext cx="6477000" cy="461665"/>
          </a:xfrm>
          <a:prstGeom prst="rect">
            <a:avLst/>
          </a:prstGeom>
        </p:spPr>
        <p:txBody>
          <a:bodyPr wrap="square">
            <a:spAutoFit/>
          </a:bodyPr>
          <a:lstStyle/>
          <a:p>
            <a:pPr>
              <a:defRPr/>
            </a:pPr>
            <a:r>
              <a:rPr lang="en-US" sz="2400" b="1" dirty="0" smtClean="0">
                <a:solidFill>
                  <a:schemeClr val="bg1">
                    <a:lumMod val="50000"/>
                  </a:schemeClr>
                </a:solidFill>
                <a:latin typeface="Calibri" pitchFamily="34" charset="0"/>
              </a:rPr>
              <a:t>The Sledding Hill</a:t>
            </a:r>
            <a:endParaRPr lang="en-US" sz="2400" b="1" dirty="0">
              <a:solidFill>
                <a:schemeClr val="bg1">
                  <a:lumMod val="50000"/>
                </a:schemeClr>
              </a:solidFill>
              <a:latin typeface="Calibri" pitchFamily="34"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6670" y="2286000"/>
            <a:ext cx="8915400" cy="3266982"/>
          </a:xfrm>
          <a:prstGeom prst="rect">
            <a:avLst/>
          </a:prstGeom>
        </p:spPr>
      </p:pic>
    </p:spTree>
    <p:extLst>
      <p:ext uri="{BB962C8B-B14F-4D97-AF65-F5344CB8AC3E}">
        <p14:creationId xmlns:p14="http://schemas.microsoft.com/office/powerpoint/2010/main" xmlns="" val="37040270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9144000" cy="124968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53340" y="1249680"/>
            <a:ext cx="9144000" cy="3048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4" name="Straight Connector 13"/>
          <p:cNvCxnSpPr/>
          <p:nvPr/>
        </p:nvCxnSpPr>
        <p:spPr>
          <a:xfrm>
            <a:off x="2590800" y="0"/>
            <a:ext cx="3810" cy="1554480"/>
          </a:xfrm>
          <a:prstGeom prst="line">
            <a:avLst/>
          </a:prstGeom>
          <a:ln w="19050">
            <a:solidFill>
              <a:schemeClr val="tx1">
                <a:lumMod val="65000"/>
                <a:lumOff val="3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055" name="Picture 4" descr="C:\Documents and Settings\Administrator\My Documents\LA Work\Dodson&amp;Flinker Log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2890" y="6323795"/>
            <a:ext cx="22098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6" name="Picture 5"/>
          <p:cNvPicPr>
            <a:picLocks noChangeAspect="1" noChangeArrowheads="1"/>
          </p:cNvPicPr>
          <p:nvPr/>
        </p:nvPicPr>
        <p:blipFill>
          <a:blip r:embed="rId3" cstate="print">
            <a:grayscl/>
            <a:extLst>
              <a:ext uri="{28A0092B-C50C-407E-A947-70E740481C1C}">
                <a14:useLocalDpi xmlns:a14="http://schemas.microsoft.com/office/drawing/2010/main" xmlns="" val="0"/>
              </a:ext>
            </a:extLst>
          </a:blip>
          <a:srcRect l="23808" t="19048" r="51428" b="74095"/>
          <a:stretch>
            <a:fillRect/>
          </a:stretch>
        </p:blipFill>
        <p:spPr bwMode="auto">
          <a:xfrm>
            <a:off x="186690" y="5914220"/>
            <a:ext cx="23622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Text Box 5"/>
          <p:cNvSpPr txBox="1">
            <a:spLocks noChangeArrowheads="1"/>
          </p:cNvSpPr>
          <p:nvPr/>
        </p:nvSpPr>
        <p:spPr bwMode="auto">
          <a:xfrm>
            <a:off x="2590800" y="141684"/>
            <a:ext cx="4800600" cy="1107996"/>
          </a:xfrm>
          <a:prstGeom prst="rect">
            <a:avLst/>
          </a:prstGeom>
          <a:noFill/>
          <a:ln w="9525">
            <a:noFill/>
            <a:miter lim="800000"/>
            <a:headEnd/>
            <a:tailEnd/>
          </a:ln>
          <a:effectLst/>
        </p:spPr>
        <p:txBody>
          <a:bodyPr>
            <a:spAutoFit/>
          </a:bodyPr>
          <a:lstStyle/>
          <a:p>
            <a:pPr algn="r">
              <a:spcBef>
                <a:spcPct val="50000"/>
              </a:spcBef>
              <a:defRPr/>
            </a:pPr>
            <a:r>
              <a:rPr lang="en-US" sz="6600" b="1" dirty="0" smtClean="0">
                <a:solidFill>
                  <a:schemeClr val="accent3">
                    <a:lumMod val="75000"/>
                  </a:schemeClr>
                </a:solidFill>
                <a:latin typeface="Calibri" pitchFamily="34" charset="0"/>
              </a:rPr>
              <a:t>VISIONING</a:t>
            </a:r>
            <a:endParaRPr lang="en-US" sz="4000" b="1" dirty="0">
              <a:solidFill>
                <a:schemeClr val="accent3">
                  <a:lumMod val="75000"/>
                </a:schemeClr>
              </a:solidFill>
              <a:latin typeface="Calibri" pitchFamily="34" charset="0"/>
            </a:endParaRPr>
          </a:p>
        </p:txBody>
      </p:sp>
      <p:sp>
        <p:nvSpPr>
          <p:cNvPr id="18" name="Rectangle 17"/>
          <p:cNvSpPr/>
          <p:nvPr/>
        </p:nvSpPr>
        <p:spPr>
          <a:xfrm>
            <a:off x="-53340" y="280183"/>
            <a:ext cx="2541588" cy="830997"/>
          </a:xfrm>
          <a:prstGeom prst="rect">
            <a:avLst/>
          </a:prstGeom>
        </p:spPr>
        <p:txBody>
          <a:bodyPr>
            <a:spAutoFit/>
          </a:bodyPr>
          <a:lstStyle/>
          <a:p>
            <a:pPr algn="r">
              <a:defRPr/>
            </a:pPr>
            <a:r>
              <a:rPr lang="en-US" sz="2400" b="1" dirty="0" smtClean="0">
                <a:solidFill>
                  <a:schemeClr val="accent3">
                    <a:lumMod val="75000"/>
                  </a:schemeClr>
                </a:solidFill>
                <a:latin typeface="Calibri" pitchFamily="34" charset="0"/>
              </a:rPr>
              <a:t>Medfield State Hospital </a:t>
            </a:r>
            <a:endParaRPr lang="en-US" sz="2400" b="1" dirty="0">
              <a:solidFill>
                <a:schemeClr val="accent3">
                  <a:lumMod val="75000"/>
                </a:schemeClr>
              </a:solidFill>
            </a:endParaRPr>
          </a:p>
        </p:txBody>
      </p:sp>
      <p:sp>
        <p:nvSpPr>
          <p:cNvPr id="3" name="Rectangle 2"/>
          <p:cNvSpPr/>
          <p:nvPr/>
        </p:nvSpPr>
        <p:spPr>
          <a:xfrm>
            <a:off x="186690" y="1676400"/>
            <a:ext cx="8804910" cy="461665"/>
          </a:xfrm>
          <a:prstGeom prst="rect">
            <a:avLst/>
          </a:prstGeom>
        </p:spPr>
        <p:txBody>
          <a:bodyPr wrap="square">
            <a:spAutoFit/>
          </a:bodyPr>
          <a:lstStyle/>
          <a:p>
            <a:r>
              <a:rPr lang="en-US" sz="2400" b="1" dirty="0" smtClean="0">
                <a:latin typeface="Calibri" pitchFamily="34" charset="0"/>
              </a:rPr>
              <a:t>HISTORY OF HOSPITAL‘S CLOSING &amp; PRIOR REUSE INVESTIGATIONS</a:t>
            </a:r>
            <a:endParaRPr lang="en-US" sz="2400" b="1" dirty="0">
              <a:latin typeface="Calibri" pitchFamily="34" charset="0"/>
            </a:endParaRPr>
          </a:p>
        </p:txBody>
      </p:sp>
      <p:sp>
        <p:nvSpPr>
          <p:cNvPr id="4" name="Rectangle 3"/>
          <p:cNvSpPr/>
          <p:nvPr/>
        </p:nvSpPr>
        <p:spPr>
          <a:xfrm>
            <a:off x="304800" y="2138065"/>
            <a:ext cx="8534400" cy="4001095"/>
          </a:xfrm>
          <a:prstGeom prst="rect">
            <a:avLst/>
          </a:prstGeom>
        </p:spPr>
        <p:txBody>
          <a:bodyPr wrap="square">
            <a:spAutoFit/>
          </a:bodyPr>
          <a:lstStyle/>
          <a:p>
            <a:pPr marL="285750" indent="-285750">
              <a:spcAft>
                <a:spcPts val="600"/>
              </a:spcAft>
              <a:buFont typeface="Arial" pitchFamily="34" charset="0"/>
              <a:buChar char="•"/>
            </a:pPr>
            <a:r>
              <a:rPr lang="en-US" sz="1400" u="sng" dirty="0" smtClean="0"/>
              <a:t>2003 Hospital closed </a:t>
            </a:r>
            <a:r>
              <a:rPr lang="en-US" sz="1400" dirty="0"/>
              <a:t>and Department of Mental Health (DMH) transferred its </a:t>
            </a:r>
            <a:r>
              <a:rPr lang="en-US" sz="1400" dirty="0" smtClean="0"/>
              <a:t>250 acres to </a:t>
            </a:r>
            <a:r>
              <a:rPr lang="en-US" sz="1400" dirty="0"/>
              <a:t>Division of Capital Asset Management &amp; Maintenance ( DCAMM).</a:t>
            </a:r>
            <a:r>
              <a:rPr lang="en-US" sz="1400" dirty="0">
                <a:solidFill>
                  <a:prstClr val="black"/>
                </a:solidFill>
              </a:rPr>
              <a:t>  </a:t>
            </a:r>
          </a:p>
          <a:p>
            <a:pPr marL="285750" lvl="0" indent="-285750">
              <a:spcAft>
                <a:spcPts val="600"/>
              </a:spcAft>
              <a:buFont typeface="Arial" pitchFamily="34" charset="0"/>
              <a:buChar char="•"/>
            </a:pPr>
            <a:r>
              <a:rPr lang="en-US" sz="1400" u="sng" dirty="0" smtClean="0">
                <a:solidFill>
                  <a:prstClr val="black"/>
                </a:solidFill>
              </a:rPr>
              <a:t>State </a:t>
            </a:r>
            <a:r>
              <a:rPr lang="en-US" sz="1400" u="sng" dirty="0">
                <a:solidFill>
                  <a:prstClr val="black"/>
                </a:solidFill>
              </a:rPr>
              <a:t>advised that they would </a:t>
            </a:r>
            <a:r>
              <a:rPr lang="en-US" sz="1400" u="sng" dirty="0" smtClean="0">
                <a:solidFill>
                  <a:prstClr val="black"/>
                </a:solidFill>
              </a:rPr>
              <a:t>offer </a:t>
            </a:r>
            <a:r>
              <a:rPr lang="en-US" sz="1400" u="sng" dirty="0">
                <a:solidFill>
                  <a:prstClr val="black"/>
                </a:solidFill>
              </a:rPr>
              <a:t>core campus for </a:t>
            </a:r>
            <a:r>
              <a:rPr lang="en-US" sz="1400" u="sng" dirty="0" smtClean="0">
                <a:solidFill>
                  <a:prstClr val="black"/>
                </a:solidFill>
              </a:rPr>
              <a:t>Developer </a:t>
            </a:r>
            <a:r>
              <a:rPr lang="en-US" sz="1400" u="sng" dirty="0">
                <a:solidFill>
                  <a:prstClr val="black"/>
                </a:solidFill>
              </a:rPr>
              <a:t>purchase </a:t>
            </a:r>
            <a:r>
              <a:rPr lang="en-US" sz="1400" dirty="0" smtClean="0">
                <a:solidFill>
                  <a:prstClr val="black"/>
                </a:solidFill>
              </a:rPr>
              <a:t>with </a:t>
            </a:r>
            <a:r>
              <a:rPr lang="en-US" sz="1400" dirty="0">
                <a:solidFill>
                  <a:prstClr val="black"/>
                </a:solidFill>
              </a:rPr>
              <a:t>main goal of housing , historic preservation, and some provision for  DMH clients </a:t>
            </a:r>
            <a:r>
              <a:rPr lang="en-US" sz="1400" dirty="0" smtClean="0">
                <a:solidFill>
                  <a:prstClr val="black"/>
                </a:solidFill>
              </a:rPr>
              <a:t>allowing the Town to participate in reuse planning</a:t>
            </a:r>
            <a:r>
              <a:rPr lang="en-US" sz="1400" dirty="0" smtClean="0"/>
              <a:t>. </a:t>
            </a:r>
            <a:endParaRPr lang="en-US" sz="1400" dirty="0"/>
          </a:p>
          <a:p>
            <a:pPr marL="285750" lvl="0" indent="-285750">
              <a:spcAft>
                <a:spcPts val="600"/>
              </a:spcAft>
              <a:buFont typeface="Arial" pitchFamily="34" charset="0"/>
              <a:buChar char="•"/>
            </a:pPr>
            <a:r>
              <a:rPr lang="en-US" sz="1400" u="sng" dirty="0" smtClean="0"/>
              <a:t>Town given opportunity </a:t>
            </a:r>
            <a:r>
              <a:rPr lang="en-US" sz="1400" u="sng" dirty="0"/>
              <a:t>under a “friendly 40B” </a:t>
            </a:r>
            <a:r>
              <a:rPr lang="en-US" sz="1400" dirty="0"/>
              <a:t>to remove threat of Comprehensive Permitting of </a:t>
            </a:r>
            <a:r>
              <a:rPr lang="en-US" sz="1400" dirty="0" smtClean="0"/>
              <a:t>1,000</a:t>
            </a:r>
            <a:r>
              <a:rPr lang="en-US" sz="1400" dirty="0"/>
              <a:t>+ units</a:t>
            </a:r>
          </a:p>
          <a:p>
            <a:pPr marL="285750" indent="-285750">
              <a:spcAft>
                <a:spcPts val="600"/>
              </a:spcAft>
              <a:buFont typeface="Arial" pitchFamily="34" charset="0"/>
              <a:buChar char="•"/>
            </a:pPr>
            <a:r>
              <a:rPr lang="en-US" sz="1400" u="sng" dirty="0" smtClean="0"/>
              <a:t>Reuse </a:t>
            </a:r>
            <a:r>
              <a:rPr lang="en-US" sz="1400" u="sng" dirty="0"/>
              <a:t>Committee formed </a:t>
            </a:r>
            <a:r>
              <a:rPr lang="en-US" sz="1400" dirty="0"/>
              <a:t>with Medfield residents &amp; representatives from Sherborn, Dover and Millis.  Initial focus was on a Continuing Care Retirement Community  before yielding to State’s advice that Developer  profit requirements could only be met by housing.  </a:t>
            </a:r>
          </a:p>
          <a:p>
            <a:pPr marL="285750" indent="-285750">
              <a:spcAft>
                <a:spcPts val="600"/>
              </a:spcAft>
              <a:buFont typeface="Arial" pitchFamily="34" charset="0"/>
              <a:buChar char="•"/>
            </a:pPr>
            <a:r>
              <a:rPr lang="en-US" sz="1400" u="sng" dirty="0" smtClean="0"/>
              <a:t>2005 </a:t>
            </a:r>
            <a:r>
              <a:rPr lang="en-US" sz="1400" u="sng" dirty="0"/>
              <a:t>Town agreed to </a:t>
            </a:r>
            <a:r>
              <a:rPr lang="en-US" sz="1400" u="sng" dirty="0" smtClean="0"/>
              <a:t>State's </a:t>
            </a:r>
            <a:r>
              <a:rPr lang="en-US" sz="1400" u="sng" dirty="0"/>
              <a:t>plan for 440 units </a:t>
            </a:r>
            <a:r>
              <a:rPr lang="en-US" sz="1400" dirty="0"/>
              <a:t>consisting of  23 single family homes,  </a:t>
            </a:r>
            <a:r>
              <a:rPr lang="en-US" sz="1400" dirty="0" smtClean="0"/>
              <a:t>9 renovated cottages, and </a:t>
            </a:r>
            <a:r>
              <a:rPr lang="en-US" sz="1400" dirty="0"/>
              <a:t>408  apartments and condo’s in 16 new and </a:t>
            </a:r>
            <a:r>
              <a:rPr lang="en-US" sz="1400" dirty="0" smtClean="0"/>
              <a:t>32 </a:t>
            </a:r>
            <a:r>
              <a:rPr lang="en-US" sz="1400" dirty="0"/>
              <a:t>renovated MSH buildings .  With 79 planned affordable units in renovated buildings, the Town would be credited with 259 units  thereby  exceeding  the 10% Town-wide 40B mandate. </a:t>
            </a:r>
          </a:p>
          <a:p>
            <a:pPr marL="285750" indent="-285750">
              <a:spcAft>
                <a:spcPts val="600"/>
              </a:spcAft>
              <a:buFont typeface="Arial" pitchFamily="34" charset="0"/>
              <a:buChar char="•"/>
            </a:pPr>
            <a:r>
              <a:rPr lang="en-US" sz="1400" u="sng" dirty="0"/>
              <a:t> </a:t>
            </a:r>
            <a:r>
              <a:rPr lang="en-US" sz="1400" u="sng" dirty="0" smtClean="0"/>
              <a:t>2008 Chapter </a:t>
            </a:r>
            <a:r>
              <a:rPr lang="en-US" sz="1400" u="sng" dirty="0"/>
              <a:t>269 legislation authorized  the 440 unit development </a:t>
            </a:r>
            <a:r>
              <a:rPr lang="en-US" sz="1400" dirty="0"/>
              <a:t>with added stipulation that 44 units be included for clients of DMH. </a:t>
            </a:r>
          </a:p>
          <a:p>
            <a:pPr marL="285750" indent="-285750">
              <a:spcAft>
                <a:spcPts val="600"/>
              </a:spcAft>
              <a:buFont typeface="Arial" pitchFamily="34" charset="0"/>
              <a:buChar char="•"/>
            </a:pPr>
            <a:r>
              <a:rPr lang="en-US" sz="1400" u="sng" dirty="0" smtClean="0"/>
              <a:t>Legislation </a:t>
            </a:r>
            <a:r>
              <a:rPr lang="en-US" sz="1400" u="sng" dirty="0"/>
              <a:t>also </a:t>
            </a:r>
            <a:r>
              <a:rPr lang="en-US" sz="1400" u="sng" dirty="0" smtClean="0"/>
              <a:t>restricted other uses of property </a:t>
            </a:r>
            <a:r>
              <a:rPr lang="en-US" sz="1400" dirty="0" smtClean="0"/>
              <a:t>- could </a:t>
            </a:r>
            <a:r>
              <a:rPr lang="en-US" sz="1400" i="1" dirty="0"/>
              <a:t>not</a:t>
            </a:r>
            <a:r>
              <a:rPr lang="en-US" sz="1400" dirty="0"/>
              <a:t> be sold for use as  incinerator,  landfill, house of correction, jail, or prison</a:t>
            </a:r>
          </a:p>
        </p:txBody>
      </p:sp>
    </p:spTree>
    <p:extLst>
      <p:ext uri="{BB962C8B-B14F-4D97-AF65-F5344CB8AC3E}">
        <p14:creationId xmlns:p14="http://schemas.microsoft.com/office/powerpoint/2010/main" xmlns="" val="13016659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947</TotalTime>
  <Words>4894</Words>
  <Application>Microsoft Office PowerPoint</Application>
  <PresentationFormat>On-screen Show (4:3)</PresentationFormat>
  <Paragraphs>1016</Paragraphs>
  <Slides>86</Slides>
  <Notes>8</Notes>
  <HiddenSlides>0</HiddenSlides>
  <MMClips>0</MMClips>
  <ScaleCrop>false</ScaleCrop>
  <HeadingPairs>
    <vt:vector size="4" baseType="variant">
      <vt:variant>
        <vt:lpstr>Theme</vt:lpstr>
      </vt:variant>
      <vt:variant>
        <vt:i4>2</vt:i4>
      </vt:variant>
      <vt:variant>
        <vt:lpstr>Slide Titles</vt:lpstr>
      </vt:variant>
      <vt:variant>
        <vt:i4>86</vt:i4>
      </vt:variant>
    </vt:vector>
  </HeadingPairs>
  <TitlesOfParts>
    <vt:vector size="88" baseType="lpstr">
      <vt:lpstr>Office Theme</vt:lpstr>
      <vt:lpstr>1_Office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Hospital Environmental Assessment Areas &amp; DCAMM Cleanup Status            wm 12-29-13</vt:lpstr>
      <vt:lpstr>Slide 15</vt:lpstr>
      <vt:lpstr>Slide 16</vt:lpstr>
      <vt:lpstr>Slide 17</vt:lpstr>
      <vt:lpstr>Slide 18</vt:lpstr>
      <vt:lpstr>Slide 19</vt:lpstr>
      <vt:lpstr>This is a “Bigger Than a Breadbox, Smaller Than a Barn” Discussion</vt:lpstr>
      <vt:lpstr>What’s the Cost of This Property?</vt:lpstr>
      <vt:lpstr>What’s the Value of This Property?</vt:lpstr>
      <vt:lpstr>How Much Cash Will We Spend on This Property?</vt:lpstr>
      <vt:lpstr>What Can We Afford?</vt:lpstr>
      <vt:lpstr>Slide 25</vt:lpstr>
      <vt:lpstr>Slide 26</vt:lpstr>
      <vt:lpstr>Slide 27</vt:lpstr>
      <vt:lpstr>Slide 28</vt:lpstr>
      <vt:lpstr>What Can We Afford?</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Summary of State Hospital Reuse Projects  Prepared for  Visioning Workshop</vt:lpstr>
      <vt:lpstr>Massachusetts State Hospitals</vt:lpstr>
      <vt:lpstr>Northampton State Hospital </vt:lpstr>
      <vt:lpstr>Northampton State Hospital Reuse</vt:lpstr>
      <vt:lpstr>Foxborough State Hospital</vt:lpstr>
      <vt:lpstr>Foxborough State Hospital Reuse</vt:lpstr>
      <vt:lpstr>Boston State Hospital (Dorchester/Mattapan)</vt:lpstr>
      <vt:lpstr>Boston State Hospital Reuse (Dorchester/Mattapan)</vt:lpstr>
      <vt:lpstr>Tewksbury State Hospital</vt:lpstr>
      <vt:lpstr>Tewksbury State Hospital</vt:lpstr>
      <vt:lpstr>Danvers State Hospital</vt:lpstr>
      <vt:lpstr>Danvers State Hospital Reuse</vt:lpstr>
      <vt:lpstr>Metropolitan State Hospital (Waltham/Lexington)</vt:lpstr>
      <vt:lpstr>Metropolitan State Hospital Reuse (Waltham/Lexington)</vt:lpstr>
      <vt:lpstr>Westborough State Hospital </vt:lpstr>
      <vt:lpstr>Westborough State Hospital Reuse </vt:lpstr>
      <vt:lpstr>Brattleboro Retreat </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Ted Brovitz</dc:creator>
  <cp:lastModifiedBy>sraposa</cp:lastModifiedBy>
  <cp:revision>85</cp:revision>
  <dcterms:created xsi:type="dcterms:W3CDTF">2013-12-12T15:30:53Z</dcterms:created>
  <dcterms:modified xsi:type="dcterms:W3CDTF">2014-01-23T17:28:51Z</dcterms:modified>
</cp:coreProperties>
</file>