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60" r:id="rId3"/>
  </p:sldMasterIdLst>
  <p:notesMasterIdLst>
    <p:notesMasterId r:id="rId24"/>
  </p:notesMasterIdLst>
  <p:handoutMasterIdLst>
    <p:handoutMasterId r:id="rId25"/>
  </p:handoutMasterIdLst>
  <p:sldIdLst>
    <p:sldId id="392" r:id="rId4"/>
    <p:sldId id="260" r:id="rId5"/>
    <p:sldId id="390" r:id="rId6"/>
    <p:sldId id="382" r:id="rId7"/>
    <p:sldId id="383" r:id="rId8"/>
    <p:sldId id="380" r:id="rId9"/>
    <p:sldId id="350" r:id="rId10"/>
    <p:sldId id="388" r:id="rId11"/>
    <p:sldId id="381" r:id="rId12"/>
    <p:sldId id="384" r:id="rId13"/>
    <p:sldId id="394" r:id="rId14"/>
    <p:sldId id="396" r:id="rId15"/>
    <p:sldId id="386" r:id="rId16"/>
    <p:sldId id="389" r:id="rId17"/>
    <p:sldId id="397" r:id="rId18"/>
    <p:sldId id="395" r:id="rId19"/>
    <p:sldId id="393" r:id="rId20"/>
    <p:sldId id="398" r:id="rId21"/>
    <p:sldId id="391" r:id="rId22"/>
    <p:sldId id="385" r:id="rId23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B63"/>
    <a:srgbClr val="F8A45E"/>
    <a:srgbClr val="FFFF00"/>
    <a:srgbClr val="FFE181"/>
    <a:srgbClr val="82838A"/>
    <a:srgbClr val="ADC579"/>
    <a:srgbClr val="A5DE60"/>
    <a:srgbClr val="9FF44A"/>
    <a:srgbClr val="D7E4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628" autoAdjust="0"/>
  </p:normalViewPr>
  <p:slideViewPr>
    <p:cSldViewPr>
      <p:cViewPr>
        <p:scale>
          <a:sx n="60" d="100"/>
          <a:sy n="60" d="100"/>
        </p:scale>
        <p:origin x="-702" y="-306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1974" y="-78"/>
      </p:cViewPr>
      <p:guideLst>
        <p:guide orient="horz" pos="2952"/>
        <p:guide pos="22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A052-463D-496E-91E1-6908B2036451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0D5DB-C59B-4243-8ABE-6D6613A46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60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06C05A0C-1707-4C5F-B098-4B15D1B25848}" type="datetimeFigureOut">
              <a:rPr lang="en-US" smtClean="0"/>
              <a:pPr/>
              <a:t>3/6/2014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C32FFC6C-1E31-4AB6-B09C-14B405900A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790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FFC6C-1E31-4AB6-B09C-14B405900A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801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200" y="6495923"/>
            <a:ext cx="2133600" cy="365125"/>
          </a:xfrm>
        </p:spPr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29584" y="6611779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State Hospital Advisory Committee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21588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91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660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084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6641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006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772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6975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472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83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50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260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535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0547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1983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269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5638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5836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6798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2643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0921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34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4911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8773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8248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6730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614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769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019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7724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7640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8824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65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070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392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62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910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360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113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BEBA8EAE-BF5A-486C-A8C5-ECC9F3942E4B}">
                <a14:imgProps xmlns="" xmlns:a14="http://schemas.microsoft.com/office/drawing/2010/main">
                  <a14:imgLayer r:embed="rId20">
                    <a14:imgEffect>
                      <a14:sharpenSoften amount="-34000"/>
                    </a14:imgEffect>
                    <a14:imgEffect>
                      <a14:colorTemperature colorTemp="5875"/>
                    </a14:imgEffect>
                    <a14:imgEffect>
                      <a14:brightnessContrast bright="28000" contrast="-1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1295400" cy="1295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Medfield State Hospital Special Town Meeting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502019"/>
            <a:ext cx="1231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98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05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3F477-28DE-4641-9C5C-38238A331C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76200" y="1295400"/>
            <a:ext cx="9296400" cy="171450"/>
          </a:xfrm>
          <a:prstGeom prst="rect">
            <a:avLst/>
          </a:prstGeom>
          <a:solidFill>
            <a:srgbClr val="82838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6200" y="-152400"/>
            <a:ext cx="9296400" cy="1485900"/>
          </a:xfrm>
          <a:prstGeom prst="rect">
            <a:avLst/>
          </a:prstGeom>
          <a:solidFill>
            <a:srgbClr val="ADC579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821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74" r:id="rId14"/>
    <p:sldLayoutId id="2147483675" r:id="rId15"/>
    <p:sldLayoutId id="2147483688" r:id="rId16"/>
    <p:sldLayoutId id="2147483689" r:id="rId1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BE32-BCBC-46D6-B056-0CD8644F48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325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A2BE-FBE3-4BAF-92EC-E39CA0E842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84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Medfield State Hospital Purchase Decision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State Hospital Advisory Committee (SHAC)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Presentation and Recommendations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March 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0" y="762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Medfield Public Meeting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25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42" y="1371600"/>
            <a:ext cx="9133557" cy="29718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" y="2059682"/>
            <a:ext cx="8953500" cy="4678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b="1" dirty="0" smtClean="0"/>
              <a:t>Opportunities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Control </a:t>
            </a:r>
            <a:r>
              <a:rPr lang="en-US" sz="2400" dirty="0"/>
              <a:t>over scale, size and type of </a:t>
            </a:r>
            <a:r>
              <a:rPr lang="en-US" sz="2400" dirty="0" smtClean="0"/>
              <a:t>development</a:t>
            </a:r>
            <a:endParaRPr lang="en-US" sz="24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Parcels </a:t>
            </a:r>
            <a:r>
              <a:rPr lang="en-US" sz="2400" dirty="0"/>
              <a:t>A-1 and A-2 remain as open space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Ability </a:t>
            </a:r>
            <a:r>
              <a:rPr lang="en-US" sz="2400" dirty="0"/>
              <a:t>to address specific wants and needs of </a:t>
            </a:r>
            <a:r>
              <a:rPr lang="en-US" sz="2400" dirty="0" smtClean="0"/>
              <a:t>Medfield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</a:t>
            </a:r>
            <a:r>
              <a:rPr lang="en-US" sz="2400" dirty="0"/>
              <a:t>of revenue generating assets and community facilities</a:t>
            </a:r>
          </a:p>
          <a:p>
            <a:pPr lvl="0">
              <a:spcAft>
                <a:spcPts val="600"/>
              </a:spcAft>
            </a:pPr>
            <a:r>
              <a:rPr lang="en-US" sz="2400" b="1" dirty="0"/>
              <a:t>Concerns </a:t>
            </a:r>
            <a:endParaRPr lang="en-US" sz="2400" b="1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Unanticipated </a:t>
            </a:r>
            <a:r>
              <a:rPr lang="en-US" sz="2400" dirty="0"/>
              <a:t>remediation </a:t>
            </a:r>
            <a:r>
              <a:rPr lang="en-US" sz="2400" dirty="0" smtClean="0"/>
              <a:t>costs</a:t>
            </a:r>
            <a:endParaRPr lang="en-US" sz="24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Unforeseen carrying costs</a:t>
            </a:r>
            <a:r>
              <a:rPr lang="en-US" sz="2400" dirty="0"/>
              <a:t>, including </a:t>
            </a:r>
            <a:r>
              <a:rPr lang="en-US" sz="2400" dirty="0" smtClean="0"/>
              <a:t>costs </a:t>
            </a:r>
            <a:r>
              <a:rPr lang="en-US" sz="2400" dirty="0"/>
              <a:t>of building stabilization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Potential </a:t>
            </a:r>
            <a:r>
              <a:rPr lang="en-US" sz="2400" dirty="0"/>
              <a:t>liabilities </a:t>
            </a:r>
            <a:endParaRPr lang="en-US" sz="24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Delays in reaching consensus </a:t>
            </a:r>
            <a:r>
              <a:rPr lang="en-US" sz="2400" dirty="0"/>
              <a:t>on </a:t>
            </a:r>
            <a:r>
              <a:rPr lang="en-US" sz="2400" dirty="0" smtClean="0"/>
              <a:t>Master Plan</a:t>
            </a:r>
            <a:endParaRPr lang="en-US" sz="2400" dirty="0"/>
          </a:p>
          <a:p>
            <a:r>
              <a:rPr lang="en-US" sz="800" dirty="0"/>
              <a:t> 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96200" cy="1143000"/>
          </a:xfrm>
        </p:spPr>
        <p:txBody>
          <a:bodyPr/>
          <a:lstStyle/>
          <a:p>
            <a:r>
              <a:rPr lang="en-US" dirty="0" smtClean="0"/>
              <a:t>Opportunities and Concerns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6002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dbl" dirty="0" smtClean="0"/>
              <a:t>Vote in Favor of  Purchase</a:t>
            </a:r>
            <a:endParaRPr lang="en-US" sz="2000" b="1" u="dbl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" y="4343400"/>
            <a:ext cx="91059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343400"/>
            <a:ext cx="9144000" cy="2129105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4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980934"/>
            <a:ext cx="9144000" cy="3491571"/>
          </a:xfrm>
          <a:prstGeom prst="rect">
            <a:avLst/>
          </a:pr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371600"/>
            <a:ext cx="9144000" cy="16093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96200" cy="1143000"/>
          </a:xfrm>
        </p:spPr>
        <p:txBody>
          <a:bodyPr/>
          <a:lstStyle/>
          <a:p>
            <a:r>
              <a:rPr lang="en-US" dirty="0" smtClean="0"/>
              <a:t>Opportunities and Concerns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6247" y="2057400"/>
            <a:ext cx="8821553" cy="424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b="1" dirty="0" smtClean="0"/>
              <a:t>Opportunities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No </a:t>
            </a:r>
            <a:r>
              <a:rPr lang="en-US" sz="2400" dirty="0"/>
              <a:t>short term financial risk to Medfield </a:t>
            </a:r>
          </a:p>
          <a:p>
            <a:pPr lvl="0">
              <a:spcAft>
                <a:spcPts val="600"/>
              </a:spcAft>
            </a:pPr>
            <a:r>
              <a:rPr lang="en-US" sz="2400" b="1" dirty="0"/>
              <a:t>Concerns </a:t>
            </a:r>
            <a:endParaRPr lang="en-US" sz="2400" b="1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Loss </a:t>
            </a:r>
            <a:r>
              <a:rPr lang="en-US" sz="2400" dirty="0"/>
              <a:t>of  control over development of property, including density and aesthetics </a:t>
            </a:r>
            <a:endParaRPr lang="en-US" sz="24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Possibility </a:t>
            </a:r>
            <a:r>
              <a:rPr lang="en-US" sz="2400" dirty="0"/>
              <a:t>of a large 40B development </a:t>
            </a:r>
            <a:r>
              <a:rPr lang="en-US" sz="2400" dirty="0" smtClean="0"/>
              <a:t>(968 homeownership units would be needed to reach 10%; but only 170 rental units) </a:t>
            </a:r>
            <a:endParaRPr lang="en-US" sz="24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Long </a:t>
            </a:r>
            <a:r>
              <a:rPr lang="en-US" sz="2400" dirty="0"/>
              <a:t>term costs of Town services relative to tax revenue </a:t>
            </a:r>
            <a:r>
              <a:rPr lang="en-US" sz="2400" dirty="0" smtClean="0"/>
              <a:t>(schools, public services, highways)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Limited input </a:t>
            </a:r>
            <a:r>
              <a:rPr lang="en-US" sz="2400" dirty="0"/>
              <a:t>into legislation pertaining to Parcels A-1 and A-2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28925" y="1600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dbl" dirty="0" smtClean="0"/>
              <a:t>Vote Against Purchase</a:t>
            </a:r>
            <a:endParaRPr lang="en-US" sz="2000" b="1" u="dbl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971800"/>
            <a:ext cx="90678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71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Comprehensive Assessment of Buildings Completed in 2003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23218"/>
            <a:ext cx="8382000" cy="452596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10-year old study found many of the historical buildings in “fair condition at best”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Architectural significance of buildings, campus design, and  location suggested re-use of the campus for “village-like” urban design with multiple-uses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Recommend preserve 19 historical buildings surrounding the central quad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Re-use Lee Building (chapel) as multi-function community center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“R” and “S” buildings, East </a:t>
            </a:r>
            <a:r>
              <a:rPr lang="en-US" sz="3600" dirty="0"/>
              <a:t>and </a:t>
            </a:r>
            <a:r>
              <a:rPr lang="en-US" sz="3600" dirty="0" smtClean="0"/>
              <a:t>West </a:t>
            </a:r>
            <a:r>
              <a:rPr lang="en-US" sz="3600" dirty="0"/>
              <a:t>Halls</a:t>
            </a:r>
            <a:r>
              <a:rPr lang="en-US" sz="3600" dirty="0" smtClean="0"/>
              <a:t> in relatively good shape and would serve as anchors on four sides of campus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Needed </a:t>
            </a:r>
            <a:r>
              <a:rPr lang="en-US" sz="3600" dirty="0"/>
              <a:t>to mothball buildings to stabilize: provide heat, control  moisture and leaks, stop decay, provide ventilation, and </a:t>
            </a:r>
            <a:r>
              <a:rPr lang="en-US" sz="3600" dirty="0" smtClean="0"/>
              <a:t>mitigate </a:t>
            </a:r>
            <a:r>
              <a:rPr lang="en-US" sz="3600" dirty="0"/>
              <a:t>dry rot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/>
              <a:t>Mothballing not done adequately </a:t>
            </a:r>
            <a:r>
              <a:rPr lang="en-US" sz="3600" dirty="0" smtClean="0"/>
              <a:t>– current conditions unknown but probably have deteriorated over 10 years</a:t>
            </a:r>
            <a:endParaRPr lang="en-US" sz="3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4500" y="6020510"/>
            <a:ext cx="5715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“Medfield State Hospital Re Use Study,” </a:t>
            </a:r>
            <a:r>
              <a:rPr lang="en-US" sz="1400" dirty="0"/>
              <a:t>Lozano, Baskin &amp; Associates, </a:t>
            </a:r>
            <a:r>
              <a:rPr lang="en-US" sz="1400" dirty="0" smtClean="0"/>
              <a:t>February 24, 2003 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5226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be Impact on Property Taxes from Purchase?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5375" y="1828800"/>
            <a:ext cx="6629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Annual purchase cost </a:t>
            </a:r>
            <a:r>
              <a:rPr lang="en-US" dirty="0"/>
              <a:t>to Town is </a:t>
            </a:r>
            <a:r>
              <a:rPr lang="en-US" b="1" dirty="0" smtClean="0"/>
              <a:t>$310,000 </a:t>
            </a:r>
            <a:r>
              <a:rPr lang="en-US" dirty="0" smtClean="0"/>
              <a:t>per year for 10 years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Carrying costs approximately </a:t>
            </a:r>
            <a:r>
              <a:rPr lang="en-US" b="1" dirty="0" smtClean="0"/>
              <a:t>$150,000</a:t>
            </a:r>
            <a:r>
              <a:rPr lang="en-US" dirty="0" smtClean="0"/>
              <a:t> per year until developed*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Assumes buildings demolished by developers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486400"/>
            <a:ext cx="74676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Estimated </a:t>
            </a:r>
            <a:r>
              <a:rPr lang="en-US" sz="1600" dirty="0"/>
              <a:t>by Town of </a:t>
            </a:r>
            <a:r>
              <a:rPr lang="en-US" sz="1600" dirty="0" smtClean="0"/>
              <a:t>Medfield Departments:  Include security, fire protection,  snow plowing, mowing, and maintenance. </a:t>
            </a:r>
            <a:r>
              <a:rPr lang="en-US" sz="1600" u="sng" dirty="0" smtClean="0"/>
              <a:t>Does </a:t>
            </a:r>
            <a:r>
              <a:rPr lang="en-US" sz="1600" i="1" u="sng" dirty="0"/>
              <a:t>not</a:t>
            </a:r>
            <a:r>
              <a:rPr lang="en-US" sz="1600" u="sng" dirty="0"/>
              <a:t> include liability </a:t>
            </a:r>
            <a:r>
              <a:rPr lang="en-US" sz="1600" u="sng" dirty="0" smtClean="0"/>
              <a:t>insurance</a:t>
            </a:r>
            <a:r>
              <a:rPr lang="en-US" sz="1600" dirty="0" smtClean="0"/>
              <a:t>. (February 28, 2014)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912872"/>
              </p:ext>
            </p:extLst>
          </p:nvPr>
        </p:nvGraphicFramePr>
        <p:xfrm>
          <a:off x="1295400" y="3505200"/>
          <a:ext cx="61722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3429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Assessed</a:t>
                      </a:r>
                      <a:r>
                        <a:rPr lang="en-US" baseline="0" dirty="0" smtClean="0"/>
                        <a:t> Value of Home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in Property Taxes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alpha val="7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$ 68 per year ($17 per quarter)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$104 per year ($26 per quarter)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$161 per</a:t>
                      </a:r>
                      <a:r>
                        <a:rPr lang="en-US" baseline="0" dirty="0" smtClean="0"/>
                        <a:t> year ($40 per quarter)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907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44" y="170656"/>
            <a:ext cx="6019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Medfield Controlled Development Scenario #1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2379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education costs: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120 Units of family housing could result in 140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average of $12,300/student cost to Medfield this could incur  </a:t>
            </a:r>
            <a:r>
              <a:rPr lang="en-US" sz="2400" b="1" i="1" dirty="0" smtClean="0"/>
              <a:t>$1.7 million per year </a:t>
            </a:r>
            <a:r>
              <a:rPr lang="en-US" sz="2400" dirty="0" smtClean="0"/>
              <a:t>in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police, fire, ambulance, DPW and other Town services for 700 additional residents: </a:t>
            </a:r>
            <a:r>
              <a:rPr lang="en-US" sz="2400" b="1" i="1" dirty="0" smtClean="0"/>
              <a:t>$0.8 million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tax revenues of </a:t>
            </a:r>
            <a:r>
              <a:rPr lang="en-US" sz="2400" b="1" i="1" dirty="0" smtClean="0"/>
              <a:t>$1.7 million per year </a:t>
            </a:r>
            <a:r>
              <a:rPr lang="en-US" sz="2400" dirty="0" smtClean="0"/>
              <a:t>(120 units @ $550,000 and 120 units @ $350,000)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 cost to Town:  </a:t>
            </a:r>
            <a:r>
              <a:rPr lang="en-US" sz="2400" b="1" i="1" dirty="0" smtClean="0"/>
              <a:t>$0.8 million per year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*Estimate from Medfield Superintendent of Schools:  Average cost per pupil of $12,300.  Costs for other public services provide by Town Administrator  ≈$1200/resident</a:t>
            </a:r>
            <a:r>
              <a:rPr lang="en-US" sz="1200" dirty="0"/>
              <a:t>. </a:t>
            </a:r>
            <a:r>
              <a:rPr lang="en-US" sz="1200" dirty="0" smtClean="0"/>
              <a:t> </a:t>
            </a:r>
            <a:r>
              <a:rPr lang="en-US" sz="1200" dirty="0"/>
              <a:t>(February 28, 2014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559867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Town-Controlled 120 Unit Senior Housing and 120 Unit 40B Housing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19" y="14287"/>
            <a:ext cx="2056606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63433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Net proceeds to </a:t>
            </a:r>
            <a:r>
              <a:rPr lang="en-US" sz="2400" i="1" dirty="0"/>
              <a:t>Town </a:t>
            </a:r>
            <a:r>
              <a:rPr lang="en-US" sz="2400" i="1" dirty="0" smtClean="0"/>
              <a:t>from sale of land to off-set purchase cost</a:t>
            </a:r>
            <a:endParaRPr lang="en-US" sz="2400" i="1" dirty="0"/>
          </a:p>
        </p:txBody>
      </p:sp>
    </p:spTree>
    <p:extLst>
      <p:ext uri="{BB962C8B-B14F-4D97-AF65-F5344CB8AC3E}">
        <p14:creationId xmlns="" xmlns:p14="http://schemas.microsoft.com/office/powerpoint/2010/main" val="33295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44" y="170656"/>
            <a:ext cx="6019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Family Housing Development</a:t>
            </a:r>
            <a:br>
              <a:rPr lang="en-US" sz="3200" dirty="0" smtClean="0"/>
            </a:br>
            <a:r>
              <a:rPr lang="en-US" sz="3200" dirty="0" smtClean="0"/>
              <a:t>Scenario #2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23790"/>
            <a:ext cx="83058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Increased education costs: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480 </a:t>
            </a:r>
            <a:r>
              <a:rPr lang="en-US" sz="2400" dirty="0"/>
              <a:t>u</a:t>
            </a:r>
            <a:r>
              <a:rPr lang="en-US" sz="2400" dirty="0" smtClean="0"/>
              <a:t>nits of family housing resulting in 576 students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At average of $12,300/student cost to Medfield this could incur  </a:t>
            </a:r>
            <a:r>
              <a:rPr lang="en-US" sz="2400" b="1" i="1" dirty="0" smtClean="0"/>
              <a:t>$ 7.1 million per year </a:t>
            </a:r>
            <a:r>
              <a:rPr lang="en-US" sz="2400" dirty="0" smtClean="0"/>
              <a:t>in expenses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Additional police, fire, ambulance, DPW and other Town services for 1,500 additional residents: </a:t>
            </a:r>
            <a:r>
              <a:rPr lang="en-US" sz="2400" b="1" i="1" dirty="0" smtClean="0"/>
              <a:t>$1.8 million per year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Increased tax revenues of </a:t>
            </a:r>
            <a:r>
              <a:rPr lang="en-US" sz="2400" b="1" i="1" dirty="0" smtClean="0"/>
              <a:t>$3.7 million per year </a:t>
            </a:r>
            <a:r>
              <a:rPr lang="en-US" sz="2400" dirty="0" smtClean="0"/>
              <a:t>(480 units @ $475,000)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Net cost to Town:  </a:t>
            </a:r>
            <a:r>
              <a:rPr lang="en-US" sz="2400" b="1" i="1" dirty="0" smtClean="0"/>
              <a:t>$5.2 million per year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/>
              <a:t>Net proceeds to Town from sale of land to off-set purchase cost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b="1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2047775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576715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480 Unit Family Development</a:t>
            </a:r>
          </a:p>
        </p:txBody>
      </p:sp>
    </p:spTree>
    <p:extLst>
      <p:ext uri="{BB962C8B-B14F-4D97-AF65-F5344CB8AC3E}">
        <p14:creationId xmlns="" xmlns:p14="http://schemas.microsoft.com/office/powerpoint/2010/main" val="3478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625" y="152400"/>
            <a:ext cx="5943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 DCAMM Controlled Housing Scenario #3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education costs: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968 Units of family housing could result in 1,200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 average of $12,300/student cost to Medfield this could incur  </a:t>
            </a:r>
            <a:r>
              <a:rPr lang="en-US" sz="2400" b="1" i="1" dirty="0" smtClean="0"/>
              <a:t>$14.8 million per year </a:t>
            </a:r>
            <a:r>
              <a:rPr lang="en-US" sz="2400" dirty="0" smtClean="0"/>
              <a:t>in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police, fire, ambulance, DPW and other Town services for 3,100 additional residents: </a:t>
            </a:r>
            <a:r>
              <a:rPr lang="en-US" sz="2400" b="1" i="1" dirty="0" smtClean="0"/>
              <a:t>$3.7 million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Increased tax revenues of </a:t>
            </a:r>
            <a:r>
              <a:rPr lang="en-US" sz="2400" b="1" i="1" dirty="0" smtClean="0"/>
              <a:t>$7.4 million per year </a:t>
            </a:r>
            <a:r>
              <a:rPr lang="en-US" sz="2400" dirty="0" smtClean="0"/>
              <a:t>(968 units @ $475,000)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Net cost to Town:  </a:t>
            </a:r>
            <a:r>
              <a:rPr lang="en-US" sz="2400" b="1" i="1" dirty="0" smtClean="0"/>
              <a:t>$11.1 million per year</a:t>
            </a:r>
            <a:endParaRPr lang="en-US" sz="2400" b="1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975" y="1676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State-Controlled 968-Unit 40B Housing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634334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No proceeds to Town from sale of land </a:t>
            </a:r>
            <a:endParaRPr lang="en-US" sz="2400" i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50" t="59388"/>
          <a:stretch/>
        </p:blipFill>
        <p:spPr bwMode="auto">
          <a:xfrm>
            <a:off x="7162800" y="1"/>
            <a:ext cx="2057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30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Would be Potential Costs to Medfield for Building Demolition and Abatement?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778" y="1981200"/>
            <a:ext cx="80612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DCAMM estimate for prevailing-wage remediation and demolition costs: $11-$14 per square foot*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Total cost range of </a:t>
            </a:r>
            <a:r>
              <a:rPr lang="en-US" sz="2400" i="1" dirty="0" smtClean="0"/>
              <a:t>$6.6 to $8.4 million</a:t>
            </a:r>
            <a:r>
              <a:rPr lang="en-US" sz="2400" b="1" i="1" dirty="0" smtClean="0"/>
              <a:t> </a:t>
            </a:r>
            <a:r>
              <a:rPr lang="en-US" sz="2400" dirty="0" smtClean="0"/>
              <a:t>based on building area of approximately 600,000 square feet</a:t>
            </a:r>
            <a:endParaRPr lang="en-US" sz="2400" dirty="0"/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Remediation of hazardous disposal sites completed by DCAMM per settlement agreement at no cost to Town</a:t>
            </a:r>
            <a:endParaRPr lang="en-US" sz="2400" dirty="0"/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Developer cost of remediation of buildings and campus less than DCAMM estimate since </a:t>
            </a:r>
            <a:r>
              <a:rPr lang="en-US" sz="2400" i="1" u="sng" dirty="0" smtClean="0"/>
              <a:t>not</a:t>
            </a:r>
            <a:r>
              <a:rPr lang="en-US" sz="2400" dirty="0" smtClean="0"/>
              <a:t> done at prevailing wages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83078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*DCAMM,  Cost factors based on other state hospitals including abatement, demolition, and transportation; January 9, 2014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1257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76212"/>
            <a:ext cx="6106319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Potential </a:t>
            </a:r>
            <a:r>
              <a:rPr lang="en-US" sz="3600" dirty="0" smtClean="0"/>
              <a:t>Sales</a:t>
            </a:r>
            <a:r>
              <a:rPr lang="en-US" sz="3200" dirty="0" smtClean="0"/>
              <a:t> Strategy for Medfield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275" y="2390863"/>
            <a:ext cx="8305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Sales: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34 units of single-family senior housing at $160,000 per lot* =  $5.4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86 units of senior condominiums at $27,000 per unit* =  $2.3 million  </a:t>
            </a:r>
            <a:endParaRPr lang="en-US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120 units of family apartments at $27,000 per unit* = $3.2 million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Developer demolition costs estimated =  $8.4 million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Aggregate sales price net of demolition costs:  </a:t>
            </a:r>
            <a:r>
              <a:rPr lang="en-US" sz="2000" b="1" dirty="0" smtClean="0"/>
              <a:t>$2.6 million</a:t>
            </a: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Assume 50% - 50% sharing and no deduction of  sales costs</a:t>
            </a:r>
            <a:endParaRPr lang="en-US" sz="2000" b="1" dirty="0" smtClean="0"/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Medfield Share:  </a:t>
            </a:r>
            <a:r>
              <a:rPr lang="en-US" sz="2000" b="1" u="dbl" dirty="0" smtClean="0"/>
              <a:t>$1.3 million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6096000"/>
            <a:ext cx="6858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*Estimates from Medfield Board of Assessors.  Informal estimates from senior housing and affordable housing developers range from $20,000 to $60,000 per unit for apartments and condos.</a:t>
            </a:r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559867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Scenario #1 --Town-Controlled 120 Unit Senior Housing and 120 Unit 40B Housing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19" y="14287"/>
            <a:ext cx="2056606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327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Legislative Timetable is Very Tight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7" y="2024856"/>
            <a:ext cx="8015406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58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52401" y="1964353"/>
            <a:ext cx="73837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Decision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Property Description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Partnership Model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Vision and Uses for Property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Opportunities and Concerns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Cost Considerations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Legislative Timetable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SHAC Recommendations</a:t>
            </a:r>
          </a:p>
          <a:p>
            <a:pPr>
              <a:spcAft>
                <a:spcPts val="600"/>
              </a:spcAft>
              <a:defRPr/>
            </a:pPr>
            <a:endParaRPr lang="en-US" b="1" dirty="0" smtClean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b="1" dirty="0">
              <a:latin typeface="Calibri" pitchFamily="34" charset="0"/>
            </a:endParaRPr>
          </a:p>
          <a:p>
            <a:pPr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defRPr/>
            </a:pPr>
            <a:r>
              <a:rPr lang="en-US" sz="1400" dirty="0">
                <a:latin typeface="Calibri" pitchFamily="34" charset="0"/>
              </a:rPr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1090" y="76200"/>
            <a:ext cx="6941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39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SHAC Recommendations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9147" y="1676400"/>
            <a:ext cx="723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SHAC Recommends Purchasing  Property by 10-3 Vote, subject to considerations set forth below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Considerations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400" dirty="0" smtClean="0"/>
              <a:t>Town should rapidly appoint a committee to prepare Master Plan for re-use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400" dirty="0" smtClean="0"/>
              <a:t>Town should expeditiously re-zone the property and sell portions of property for re-development</a:t>
            </a:r>
          </a:p>
          <a:p>
            <a:pPr marL="800100" lvl="1" indent="-3429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2400" dirty="0" smtClean="0"/>
              <a:t>Voters should be aware of worst-case scenarios for long-term carrying and demolition costs if the property is not re-developed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5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Decisions on March 10 and March 31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7675" y="4270893"/>
            <a:ext cx="1524000" cy="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77964" y="3733800"/>
            <a:ext cx="1070036" cy="537094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11079" y="3179650"/>
            <a:ext cx="1656748" cy="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71675" y="4270894"/>
            <a:ext cx="946235" cy="65124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3562709"/>
            <a:ext cx="1600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Town Meeting Vote on 3/10/2014 </a:t>
            </a:r>
          </a:p>
          <a:p>
            <a:pPr algn="ctr"/>
            <a:r>
              <a:rPr lang="en-US" sz="1400" dirty="0" smtClean="0"/>
              <a:t>(2/3 ‘rds.  </a:t>
            </a:r>
            <a:r>
              <a:rPr lang="en-US" sz="1400" dirty="0"/>
              <a:t>t</a:t>
            </a:r>
            <a:r>
              <a:rPr lang="en-US" sz="1400" dirty="0" smtClean="0"/>
              <a:t>o Pass)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20099852">
            <a:off x="2031929" y="3614057"/>
            <a:ext cx="64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24565">
            <a:off x="2004204" y="4674468"/>
            <a:ext cx="67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10753" y="5092456"/>
            <a:ext cx="205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DCAMM  Controls Property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68880" y="2298275"/>
            <a:ext cx="187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Medfield Controls Property</a:t>
            </a:r>
            <a:endParaRPr lang="en-US" dirty="0"/>
          </a:p>
        </p:txBody>
      </p:sp>
      <p:pic>
        <p:nvPicPr>
          <p:cNvPr id="24" name="Picture 23" descr="medfield_townseal_colo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1836" y="2621440"/>
            <a:ext cx="1143000" cy="11049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57700"/>
            <a:ext cx="13049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536254" y="3179650"/>
            <a:ext cx="1274825" cy="56031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6016" y="3739960"/>
            <a:ext cx="1235063" cy="1182179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7910" y="4922139"/>
            <a:ext cx="4625890" cy="2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0099852">
            <a:off x="4944519" y="3087382"/>
            <a:ext cx="64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2559044">
            <a:off x="4617697" y="4280715"/>
            <a:ext cx="67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733800" y="2575274"/>
            <a:ext cx="1291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Town Election on 3/31/2014 (50% Majority)</a:t>
            </a:r>
            <a:endParaRPr lang="en-US" sz="1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048000" y="3733800"/>
            <a:ext cx="1528016" cy="616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52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to be Transferred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8" y="1524000"/>
            <a:ext cx="6781800" cy="509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3924" y="1951672"/>
            <a:ext cx="1981200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Sale Parcels</a:t>
            </a:r>
          </a:p>
          <a:p>
            <a:r>
              <a:rPr lang="en-US" b="1" dirty="0" smtClean="0"/>
              <a:t>A – Core Campus</a:t>
            </a:r>
          </a:p>
          <a:p>
            <a:r>
              <a:rPr lang="en-US" b="1" dirty="0" smtClean="0"/>
              <a:t>     ≈ 94 acres</a:t>
            </a:r>
          </a:p>
          <a:p>
            <a:r>
              <a:rPr lang="en-US" b="1" dirty="0" smtClean="0"/>
              <a:t>B – Sledding Hill</a:t>
            </a:r>
          </a:p>
          <a:p>
            <a:r>
              <a:rPr lang="en-US" b="1" dirty="0" smtClean="0"/>
              <a:t>     ≈ 40 acres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4038600"/>
            <a:ext cx="19812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Retained by State</a:t>
            </a:r>
          </a:p>
          <a:p>
            <a:r>
              <a:rPr lang="en-US" dirty="0" smtClean="0"/>
              <a:t>A-1 – DCR</a:t>
            </a:r>
          </a:p>
          <a:p>
            <a:r>
              <a:rPr lang="en-US" dirty="0" smtClean="0"/>
              <a:t>      ≈ 36 acres</a:t>
            </a:r>
          </a:p>
          <a:p>
            <a:r>
              <a:rPr lang="en-US" dirty="0" smtClean="0"/>
              <a:t>A-2 – DCR</a:t>
            </a:r>
          </a:p>
          <a:p>
            <a:r>
              <a:rPr lang="en-US" dirty="0" smtClean="0"/>
              <a:t>       ≈ 38 acres</a:t>
            </a:r>
          </a:p>
          <a:p>
            <a:r>
              <a:rPr lang="en-US" dirty="0" smtClean="0"/>
              <a:t>C,D,E, F – Other State Agencies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77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Campus (Parcel A)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C:\Users\GIL\Documents\Medfield State Hospital\MSFaerialphoto(Sept2013)\MSFaerialphoto(Sept201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9144000" cy="5123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68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5400" y="49329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Sledding Hill (Parcel B)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1"/>
            <a:ext cx="9144000" cy="50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40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23975" y="1676400"/>
            <a:ext cx="649605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Purchase Parcels A and B for $3.1 million (includes interest) spread over 10 years ($310,000 per year)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Medfield entitled </a:t>
            </a:r>
            <a:r>
              <a:rPr lang="en-US" sz="2000" dirty="0"/>
              <a:t>to </a:t>
            </a:r>
            <a:r>
              <a:rPr lang="en-US" sz="2000" dirty="0" smtClean="0"/>
              <a:t>at least 50</a:t>
            </a:r>
            <a:r>
              <a:rPr lang="en-US" sz="2000" dirty="0"/>
              <a:t>% </a:t>
            </a:r>
            <a:r>
              <a:rPr lang="en-US" sz="2000" dirty="0" smtClean="0"/>
              <a:t>of </a:t>
            </a:r>
            <a:r>
              <a:rPr lang="en-US" sz="2000" dirty="0"/>
              <a:t>net </a:t>
            </a:r>
            <a:r>
              <a:rPr lang="en-US" sz="2000" dirty="0" smtClean="0"/>
              <a:t>proceeds from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Incentives for additional 20% (70% total) based on meeting certain milestones within 2 years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 restrictions on use of Core Campus (Parcel A)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Construction on 12 acres </a:t>
            </a:r>
            <a:r>
              <a:rPr lang="en-US" sz="2000" dirty="0" smtClean="0"/>
              <a:t>on Parcel </a:t>
            </a:r>
            <a:r>
              <a:rPr lang="en-US" sz="2000" dirty="0"/>
              <a:t>B </a:t>
            </a:r>
            <a:r>
              <a:rPr lang="en-US" sz="2000" dirty="0" smtClean="0"/>
              <a:t>limited </a:t>
            </a:r>
            <a:r>
              <a:rPr lang="en-US" sz="2000" dirty="0"/>
              <a:t>to one </a:t>
            </a:r>
            <a:r>
              <a:rPr lang="en-US" sz="2000" dirty="0" smtClean="0"/>
              <a:t>town building (e.g. Park &amp; Rec. Building)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Close before December 31, 2014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defRPr/>
            </a:pPr>
            <a:r>
              <a:rPr lang="en-US" sz="1400" dirty="0">
                <a:latin typeface="Calibri" pitchFamily="34" charset="0"/>
              </a:rPr>
              <a:t>	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762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Partnership Model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27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04498" y="2068772"/>
            <a:ext cx="7429901" cy="3877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Mixed-use housing:  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/>
              <a:t>S</a:t>
            </a:r>
            <a:r>
              <a:rPr lang="en-US" sz="2400" dirty="0" smtClean="0"/>
              <a:t>enior housing, assisted living, CCRC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 smtClean="0"/>
              <a:t>Single family homes and town houses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2400" dirty="0" smtClean="0"/>
              <a:t>Affordable housing </a:t>
            </a:r>
          </a:p>
          <a:p>
            <a:pPr marL="288925" indent="-2889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Neighborhood retail and light commercial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Recreational building </a:t>
            </a:r>
            <a:r>
              <a:rPr lang="en-US" sz="2400" dirty="0"/>
              <a:t>and </a:t>
            </a:r>
            <a:r>
              <a:rPr lang="en-US" sz="2400" dirty="0" smtClean="0"/>
              <a:t>passive recreation and agricultural uses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Performing arts and cultural center in Chapel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pen-space and trail connections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22F-893E-4184-BD97-6DC0A6FD5A4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76200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Would Property be Re-Used?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3962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Expressed </a:t>
            </a:r>
            <a:r>
              <a:rPr lang="en-US" b="1" dirty="0"/>
              <a:t>Community </a:t>
            </a:r>
            <a:r>
              <a:rPr lang="en-US" b="1" dirty="0" smtClean="0"/>
              <a:t>Interests: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67063" y="6085443"/>
            <a:ext cx="6895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Sources:  Medfield community survey of over 250 respondents (December 31, 2013), Municipal Workshop </a:t>
            </a:r>
            <a:r>
              <a:rPr lang="en-US" sz="1100" dirty="0"/>
              <a:t>(December 12, 2013), and </a:t>
            </a:r>
            <a:r>
              <a:rPr lang="en-US" sz="1100" dirty="0" smtClean="0"/>
              <a:t>Public Visioning Workshop (January 11, 2014)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7357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colorTemperature colorTemp="5900"/>
                    </a14:imgEffect>
                    <a14:imgEffect>
                      <a14:brightnessContrast bright="-5000" contrast="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5" t="3810" r="5620" b="18484"/>
          <a:stretch/>
        </p:blipFill>
        <p:spPr bwMode="auto">
          <a:xfrm>
            <a:off x="0" y="1447800"/>
            <a:ext cx="76962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Vision for Future Re-use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10,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3F477-28DE-4641-9C5C-38238A331C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14911" y="2514600"/>
            <a:ext cx="4572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14911" y="2961337"/>
            <a:ext cx="457200" cy="228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14911" y="3408074"/>
            <a:ext cx="4572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14911" y="3854811"/>
            <a:ext cx="457200" cy="228600"/>
          </a:xfrm>
          <a:prstGeom prst="rect">
            <a:avLst/>
          </a:prstGeom>
          <a:solidFill>
            <a:srgbClr val="FFE1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14911" y="4301548"/>
            <a:ext cx="457200" cy="228600"/>
          </a:xfrm>
          <a:prstGeom prst="rect">
            <a:avLst/>
          </a:prstGeom>
          <a:solidFill>
            <a:srgbClr val="F37B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14911" y="4748285"/>
            <a:ext cx="4572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7814911" y="5195023"/>
            <a:ext cx="457200" cy="98898"/>
          </a:xfrm>
          <a:custGeom>
            <a:avLst/>
            <a:gdLst>
              <a:gd name="connsiteX0" fmla="*/ 0 w 650957"/>
              <a:gd name="connsiteY0" fmla="*/ 60371 h 98898"/>
              <a:gd name="connsiteX1" fmla="*/ 182880 w 650957"/>
              <a:gd name="connsiteY1" fmla="*/ 2619 h 98898"/>
              <a:gd name="connsiteX2" fmla="*/ 442762 w 650957"/>
              <a:gd name="connsiteY2" fmla="*/ 98872 h 98898"/>
              <a:gd name="connsiteX3" fmla="*/ 625642 w 650957"/>
              <a:gd name="connsiteY3" fmla="*/ 12244 h 98898"/>
              <a:gd name="connsiteX4" fmla="*/ 644892 w 650957"/>
              <a:gd name="connsiteY4" fmla="*/ 2619 h 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957" h="98898">
                <a:moveTo>
                  <a:pt x="0" y="60371"/>
                </a:moveTo>
                <a:cubicBezTo>
                  <a:pt x="54543" y="28286"/>
                  <a:pt x="109086" y="-3798"/>
                  <a:pt x="182880" y="2619"/>
                </a:cubicBezTo>
                <a:cubicBezTo>
                  <a:pt x="256674" y="9036"/>
                  <a:pt x="368968" y="97268"/>
                  <a:pt x="442762" y="98872"/>
                </a:cubicBezTo>
                <a:cubicBezTo>
                  <a:pt x="516556" y="100476"/>
                  <a:pt x="591954" y="28286"/>
                  <a:pt x="625642" y="12244"/>
                </a:cubicBezTo>
                <a:cubicBezTo>
                  <a:pt x="659330" y="-3798"/>
                  <a:pt x="652111" y="-590"/>
                  <a:pt x="644892" y="2619"/>
                </a:cubicBezTo>
              </a:path>
            </a:pathLst>
          </a:custGeom>
          <a:noFill/>
          <a:ln w="349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67700" y="54079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Recreation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8267700" y="25123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Conservation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8267700" y="5129056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Trails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8267700" y="2859553"/>
            <a:ext cx="876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Senior Housing/Assist-ed Living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8267700" y="34290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Single Family</a:t>
            </a:r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8299150" y="378444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Mixed-Use Housing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8267700" y="4299316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Retail/Office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8279485" y="467791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Community Buildings</a:t>
            </a:r>
            <a:endParaRPr lang="en-US" sz="900" dirty="0"/>
          </a:p>
        </p:txBody>
      </p:sp>
      <p:sp>
        <p:nvSpPr>
          <p:cNvPr id="13" name="Oval 12"/>
          <p:cNvSpPr/>
          <p:nvPr/>
        </p:nvSpPr>
        <p:spPr>
          <a:xfrm>
            <a:off x="7814911" y="5486400"/>
            <a:ext cx="457200" cy="152400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83232" y="2057400"/>
            <a:ext cx="83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Key</a:t>
            </a:r>
            <a:endParaRPr lang="en-US" sz="105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96200" y="6096000"/>
            <a:ext cx="14214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Visioning Workshop on January 11, 2014</a:t>
            </a:r>
            <a:endParaRPr lang="en-US" sz="11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State Hospital Advisory Committee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02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field State Hospi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1564</Words>
  <Application>Microsoft Office PowerPoint</Application>
  <PresentationFormat>On-screen Show (4:3)</PresentationFormat>
  <Paragraphs>230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Medfield State Hospital</vt:lpstr>
      <vt:lpstr>1_Custom Design</vt:lpstr>
      <vt:lpstr>Custom Design</vt:lpstr>
      <vt:lpstr>Medfield State Hospital Purchase Decision</vt:lpstr>
      <vt:lpstr>Slide 2</vt:lpstr>
      <vt:lpstr>Decisions on March 10 and March 31</vt:lpstr>
      <vt:lpstr>Properties to be Transferred</vt:lpstr>
      <vt:lpstr>Core Campus (Parcel A)</vt:lpstr>
      <vt:lpstr>Slide 6</vt:lpstr>
      <vt:lpstr>Slide 7</vt:lpstr>
      <vt:lpstr>Slide 8</vt:lpstr>
      <vt:lpstr>Vision for Future Re-use</vt:lpstr>
      <vt:lpstr>Opportunities and Concerns</vt:lpstr>
      <vt:lpstr>Opportunities and Concerns</vt:lpstr>
      <vt:lpstr>Last Comprehensive Assessment of Buildings Completed in 2003</vt:lpstr>
      <vt:lpstr>What Would be Impact on Property Taxes from Purchase?</vt:lpstr>
      <vt:lpstr>Medfield Controlled Development Scenario #1</vt:lpstr>
      <vt:lpstr>Family Housing Development Scenario #2</vt:lpstr>
      <vt:lpstr> DCAMM Controlled Housing Scenario #3 </vt:lpstr>
      <vt:lpstr>What Would be Potential Costs to Medfield for Building Demolition and Abatement?</vt:lpstr>
      <vt:lpstr>Potential Sales Strategy for Medfield</vt:lpstr>
      <vt:lpstr>Legislative Timetable is Very Tight</vt:lpstr>
      <vt:lpstr>SHAC Recommendations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Brovitz</dc:creator>
  <cp:lastModifiedBy>sraposa</cp:lastModifiedBy>
  <cp:revision>203</cp:revision>
  <cp:lastPrinted>2014-03-03T17:55:12Z</cp:lastPrinted>
  <dcterms:created xsi:type="dcterms:W3CDTF">2013-12-12T15:30:53Z</dcterms:created>
  <dcterms:modified xsi:type="dcterms:W3CDTF">2014-03-06T20:54:25Z</dcterms:modified>
</cp:coreProperties>
</file>